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comments/comment1.xml" ContentType="application/vnd.openxmlformats-officedocument.presentationml.comment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29.xml" ContentType="application/vnd.openxmlformats-officedocument.presentationml.notesSlide+xml"/>
  <Override PartName="/ppt/tags/tag40.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31.xml" ContentType="application/vnd.openxmlformats-officedocument.presentationml.notesSlide+xml"/>
  <Override PartName="/ppt/tags/tag42.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handoutMasterIdLst>
    <p:handoutMasterId r:id="rId36"/>
  </p:handoutMasterIdLst>
  <p:sldIdLst>
    <p:sldId id="359" r:id="rId3"/>
    <p:sldId id="358" r:id="rId4"/>
    <p:sldId id="426" r:id="rId5"/>
    <p:sldId id="427" r:id="rId6"/>
    <p:sldId id="428" r:id="rId7"/>
    <p:sldId id="429" r:id="rId8"/>
    <p:sldId id="435" r:id="rId9"/>
    <p:sldId id="464" r:id="rId10"/>
    <p:sldId id="465" r:id="rId11"/>
    <p:sldId id="436" r:id="rId12"/>
    <p:sldId id="466" r:id="rId13"/>
    <p:sldId id="437" r:id="rId14"/>
    <p:sldId id="438" r:id="rId15"/>
    <p:sldId id="439" r:id="rId16"/>
    <p:sldId id="440" r:id="rId17"/>
    <p:sldId id="467" r:id="rId18"/>
    <p:sldId id="442" r:id="rId19"/>
    <p:sldId id="468" r:id="rId20"/>
    <p:sldId id="431" r:id="rId21"/>
    <p:sldId id="285" r:id="rId22"/>
    <p:sldId id="441" r:id="rId23"/>
    <p:sldId id="443" r:id="rId24"/>
    <p:sldId id="444" r:id="rId25"/>
    <p:sldId id="447" r:id="rId26"/>
    <p:sldId id="448" r:id="rId27"/>
    <p:sldId id="433" r:id="rId28"/>
    <p:sldId id="430" r:id="rId29"/>
    <p:sldId id="449" r:id="rId30"/>
    <p:sldId id="462" r:id="rId31"/>
    <p:sldId id="463" r:id="rId32"/>
    <p:sldId id="434" r:id="rId33"/>
    <p:sldId id="290" r:id="rId34"/>
  </p:sldIdLst>
  <p:sldSz cx="12192000" cy="6858000"/>
  <p:notesSz cx="7315200" cy="96012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Niehaus" initials="AN" lastIdx="2" clrIdx="0">
    <p:extLst>
      <p:ext uri="{19B8F6BF-5375-455C-9EA6-DF929625EA0E}">
        <p15:presenceInfo xmlns:p15="http://schemas.microsoft.com/office/powerpoint/2012/main" userId="cc6515e7818a7e0e" providerId="Windows Live"/>
      </p:ext>
    </p:extLst>
  </p:cmAuthor>
  <p:cmAuthor id="2" name="Guest User" initials="GU" lastIdx="27" clrIdx="1"/>
  <p:cmAuthor id="3" name="Valerie Fry" initials="VF" lastIdx="11" clrIdx="2">
    <p:extLst>
      <p:ext uri="{19B8F6BF-5375-455C-9EA6-DF929625EA0E}">
        <p15:presenceInfo xmlns:p15="http://schemas.microsoft.com/office/powerpoint/2012/main" userId="62ffa53b140522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29F"/>
    <a:srgbClr val="4477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EF1934-810A-4DBB-8527-71D3E03346B6}" v="2" dt="2021-08-05T15:35:24.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172" autoAdjust="0"/>
  </p:normalViewPr>
  <p:slideViewPr>
    <p:cSldViewPr snapToGrid="0">
      <p:cViewPr>
        <p:scale>
          <a:sx n="49" d="100"/>
          <a:sy n="49" d="100"/>
        </p:scale>
        <p:origin x="1954" y="720"/>
      </p:cViewPr>
      <p:guideLst/>
    </p:cSldViewPr>
  </p:slideViewPr>
  <p:notesTextViewPr>
    <p:cViewPr>
      <p:scale>
        <a:sx n="1" d="1"/>
        <a:sy n="1" d="1"/>
      </p:scale>
      <p:origin x="0" y="0"/>
    </p:cViewPr>
  </p:notesTextViewPr>
  <p:notesViewPr>
    <p:cSldViewPr snapToGrid="0" showGuides="1">
      <p:cViewPr varScale="1">
        <p:scale>
          <a:sx n="83" d="100"/>
          <a:sy n="83" d="100"/>
        </p:scale>
        <p:origin x="381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7-23T10:47:17.372" idx="27">
    <p:pos x="10" y="10"/>
    <p:text>Valerie - please add to PG</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F35A27-FF07-47D0-9137-B7AA37289A99}"/>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5DC275B5-62A0-454F-8D26-91F3164A6A80}"/>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6958434-3F35-4AE8-9C56-FDB1FBD02777}" type="datetimeFigureOut">
              <a:rPr lang="en-US" smtClean="0"/>
              <a:t>2/24/2022</a:t>
            </a:fld>
            <a:endParaRPr lang="en-US"/>
          </a:p>
        </p:txBody>
      </p:sp>
      <p:sp>
        <p:nvSpPr>
          <p:cNvPr id="4" name="Footer Placeholder 3">
            <a:extLst>
              <a:ext uri="{FF2B5EF4-FFF2-40B4-BE49-F238E27FC236}">
                <a16:creationId xmlns:a16="http://schemas.microsoft.com/office/drawing/2014/main" id="{B56C786B-4436-4E41-8B50-69143994E24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9ED53FDE-B39A-4ECF-B5EB-78D7F7AE4DB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461A5D8-756C-4C65-A51A-071296A9587A}" type="slidenum">
              <a:rPr lang="en-US" smtClean="0"/>
              <a:t>‹#›</a:t>
            </a:fld>
            <a:endParaRPr lang="en-US"/>
          </a:p>
        </p:txBody>
      </p:sp>
    </p:spTree>
    <p:extLst>
      <p:ext uri="{BB962C8B-B14F-4D97-AF65-F5344CB8AC3E}">
        <p14:creationId xmlns:p14="http://schemas.microsoft.com/office/powerpoint/2010/main" val="2351980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DB82692-F6C8-43EA-B6FB-D80240731239}" type="datetimeFigureOut">
              <a:rPr lang="en-US" smtClean="0"/>
              <a:t>2/24/2022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9E0F778-6D17-413E-834D-B4D6A6FF5A42}" type="slidenum">
              <a:rPr lang="en-US" smtClean="0"/>
              <a:t>‹#›</a:t>
            </a:fld>
            <a:endParaRPr lang="en-US"/>
          </a:p>
        </p:txBody>
      </p:sp>
    </p:spTree>
    <p:extLst>
      <p:ext uri="{BB962C8B-B14F-4D97-AF65-F5344CB8AC3E}">
        <p14:creationId xmlns:p14="http://schemas.microsoft.com/office/powerpoint/2010/main" val="69194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E0F778-6D17-413E-834D-B4D6A6FF5A42}" type="slidenum">
              <a:rPr lang="en-US" smtClean="0"/>
              <a:t>1</a:t>
            </a:fld>
            <a:endParaRPr lang="en-US"/>
          </a:p>
        </p:txBody>
      </p:sp>
    </p:spTree>
    <p:extLst>
      <p:ext uri="{BB962C8B-B14F-4D97-AF65-F5344CB8AC3E}">
        <p14:creationId xmlns:p14="http://schemas.microsoft.com/office/powerpoint/2010/main" val="3115358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i="1" dirty="0"/>
              <a:t>Instructor discussed or NAMSS representative may attend.</a:t>
            </a:r>
            <a:endParaRPr lang="en-US" dirty="0"/>
          </a:p>
          <a:p>
            <a:pPr defTabSz="966612">
              <a:defRPr/>
            </a:pPr>
            <a:endParaRPr lang="en-US" dirty="0"/>
          </a:p>
          <a:p>
            <a:pPr defTabSz="966612">
              <a:defRPr/>
            </a:pPr>
            <a:r>
              <a:rPr lang="en-US" i="1" dirty="0"/>
              <a:t>Ask audience if they have any questions about the exam.  </a:t>
            </a:r>
            <a:r>
              <a:rPr lang="en-US" dirty="0"/>
              <a:t>Do not let this drag on too long, especially with specific exam questions.  </a:t>
            </a:r>
          </a:p>
          <a:p>
            <a:pPr defTabSz="966612">
              <a:defRPr/>
            </a:pPr>
            <a:endParaRPr lang="en-US" dirty="0"/>
          </a:p>
          <a:p>
            <a:pPr defTabSz="966612">
              <a:defRPr/>
            </a:pPr>
            <a:r>
              <a:rPr lang="en-US" dirty="0"/>
              <a:t>Stop slide show so that all attendees are visible on the screen.</a:t>
            </a:r>
          </a:p>
          <a:p>
            <a:pPr defTabSz="966612">
              <a:defRPr/>
            </a:pPr>
            <a:endParaRPr lang="en-US" dirty="0"/>
          </a:p>
          <a:p>
            <a:pPr defTabSz="966612">
              <a:defRPr/>
            </a:pPr>
            <a:endParaRPr lang="en-US" i="1" dirty="0"/>
          </a:p>
          <a:p>
            <a:pPr defTabSz="966612">
              <a:defRPr/>
            </a:pPr>
            <a:r>
              <a:rPr lang="en-US" dirty="0"/>
              <a:t>Limit to</a:t>
            </a:r>
            <a:r>
              <a:rPr lang="en-US" b="0" i="0" u="none" dirty="0"/>
              <a:t> </a:t>
            </a:r>
            <a:r>
              <a:rPr lang="en-US" dirty="0"/>
              <a:t>15</a:t>
            </a:r>
            <a:r>
              <a:rPr lang="en-US" b="0" i="0" u="none" dirty="0"/>
              <a:t> minutes for presentation and Q&amp;A.</a:t>
            </a:r>
            <a:endParaRPr lang="en-US" b="0" i="0" u="none" dirty="0">
              <a:cs typeface="Calibri"/>
            </a:endParaRPr>
          </a:p>
          <a:p>
            <a:endParaRPr lang="en-US" dirty="0">
              <a:cs typeface="Calibri" panose="020F0502020204030204"/>
            </a:endParaRPr>
          </a:p>
          <a:p>
            <a:r>
              <a:rPr lang="en-US" dirty="0"/>
              <a:t>For reference, last 10 years' numbers:</a:t>
            </a:r>
            <a:endParaRPr lang="en-US" dirty="0">
              <a:cs typeface="Calibri" panose="020F0502020204030204"/>
            </a:endParaRPr>
          </a:p>
          <a:p>
            <a:r>
              <a:rPr lang="en-US" dirty="0"/>
              <a:t>1851 total candidates</a:t>
            </a:r>
            <a:endParaRPr lang="en-US" dirty="0">
              <a:cs typeface="Calibri"/>
            </a:endParaRPr>
          </a:p>
          <a:p>
            <a:r>
              <a:rPr lang="en-US" dirty="0"/>
              <a:t>991 passed (54%)</a:t>
            </a:r>
            <a:endParaRPr lang="en-US" dirty="0">
              <a:cs typeface="Calibri"/>
            </a:endParaRPr>
          </a:p>
          <a:p>
            <a:r>
              <a:rPr lang="en-US" dirty="0"/>
              <a:t>860 fails (46%)</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9E0F778-6D17-413E-834D-B4D6A6FF5A42}" type="slidenum">
              <a:rPr lang="en-US" smtClean="0"/>
              <a:t>10</a:t>
            </a:fld>
            <a:endParaRPr lang="en-US"/>
          </a:p>
        </p:txBody>
      </p:sp>
    </p:spTree>
    <p:extLst>
      <p:ext uri="{BB962C8B-B14F-4D97-AF65-F5344CB8AC3E}">
        <p14:creationId xmlns:p14="http://schemas.microsoft.com/office/powerpoint/2010/main" val="288398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New Slide</a:t>
            </a:r>
          </a:p>
        </p:txBody>
      </p:sp>
      <p:sp>
        <p:nvSpPr>
          <p:cNvPr id="4" name="Slide Number Placeholder 3"/>
          <p:cNvSpPr>
            <a:spLocks noGrp="1"/>
          </p:cNvSpPr>
          <p:nvPr>
            <p:ph type="sldNum" sz="quarter" idx="5"/>
          </p:nvPr>
        </p:nvSpPr>
        <p:spPr/>
        <p:txBody>
          <a:bodyPr/>
          <a:lstStyle/>
          <a:p>
            <a:fld id="{29E0F778-6D17-413E-834D-B4D6A6FF5A42}" type="slidenum">
              <a:rPr lang="en-US" smtClean="0"/>
              <a:t>11</a:t>
            </a:fld>
            <a:endParaRPr lang="en-US"/>
          </a:p>
        </p:txBody>
      </p:sp>
    </p:spTree>
    <p:extLst>
      <p:ext uri="{BB962C8B-B14F-4D97-AF65-F5344CB8AC3E}">
        <p14:creationId xmlns:p14="http://schemas.microsoft.com/office/powerpoint/2010/main" val="375392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Medical environments – we talked about the various types of medical environments in which medical services professionals and managers may be working.  </a:t>
            </a:r>
          </a:p>
          <a:p>
            <a:pPr defTabSz="966612">
              <a:defRPr/>
            </a:pPr>
            <a:endParaRPr lang="en-US" dirty="0"/>
          </a:p>
          <a:p>
            <a:pPr defTabSz="966612">
              <a:defRPr/>
            </a:pPr>
            <a:r>
              <a:rPr lang="en-US" b="1" dirty="0"/>
              <a:t>POLL: </a:t>
            </a:r>
            <a:r>
              <a:rPr lang="en-US" dirty="0"/>
              <a:t>Ask audience in which environment they currently work – hospital, CVO, health plan, ambulatory care/surgery center, provider organization.  </a:t>
            </a:r>
          </a:p>
          <a:p>
            <a:pPr defTabSz="966612">
              <a:defRPr/>
            </a:pPr>
            <a:r>
              <a:rPr lang="en-US" i="1" dirty="0"/>
              <a:t>Debrief </a:t>
            </a:r>
          </a:p>
          <a:p>
            <a:endParaRPr lang="en-US" b="0" dirty="0"/>
          </a:p>
          <a:p>
            <a:r>
              <a:rPr lang="en-US" b="0" i="1" dirty="0"/>
              <a:t>Work with the NAMSS staff member to run through the polling question. Discuss answers as they are projected onscreen.</a:t>
            </a:r>
          </a:p>
          <a:p>
            <a:endParaRPr lang="en-US" b="0" i="1" dirty="0"/>
          </a:p>
          <a:p>
            <a:r>
              <a:rPr lang="en-US" b="0" i="1" dirty="0"/>
              <a:t>Ask about any attendees that select “Other” on the poll.</a:t>
            </a:r>
          </a:p>
          <a:p>
            <a:endParaRPr lang="en-US" dirty="0"/>
          </a:p>
        </p:txBody>
      </p:sp>
      <p:sp>
        <p:nvSpPr>
          <p:cNvPr id="4" name="Slide Number Placeholder 3"/>
          <p:cNvSpPr>
            <a:spLocks noGrp="1"/>
          </p:cNvSpPr>
          <p:nvPr>
            <p:ph type="sldNum" sz="quarter" idx="5"/>
          </p:nvPr>
        </p:nvSpPr>
        <p:spPr/>
        <p:txBody>
          <a:bodyPr/>
          <a:lstStyle/>
          <a:p>
            <a:fld id="{29E0F778-6D17-413E-834D-B4D6A6FF5A42}" type="slidenum">
              <a:rPr lang="en-US" smtClean="0"/>
              <a:t>12</a:t>
            </a:fld>
            <a:endParaRPr lang="en-US"/>
          </a:p>
        </p:txBody>
      </p:sp>
    </p:spTree>
    <p:extLst>
      <p:ext uri="{BB962C8B-B14F-4D97-AF65-F5344CB8AC3E}">
        <p14:creationId xmlns:p14="http://schemas.microsoft.com/office/powerpoint/2010/main" val="3262450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dirty="0"/>
              <a:t>Set this up as a white board activity – have participants write in what they think or what they’ve experienced in their organization. </a:t>
            </a:r>
            <a:r>
              <a:rPr lang="en-US" dirty="0"/>
              <a:t>Credentialing drivers – what drives credentialing in these different types of medical environments?  </a:t>
            </a:r>
          </a:p>
          <a:p>
            <a:pPr defTabSz="966612">
              <a:defRPr/>
            </a:pPr>
            <a:endParaRPr lang="en-US" dirty="0"/>
          </a:p>
          <a:p>
            <a:pPr defTabSz="966612">
              <a:defRPr/>
            </a:pPr>
            <a:r>
              <a:rPr lang="en-US" dirty="0"/>
              <a:t>Discuss federal/state regulations, accreditation standards, governing documents such as Bylaws, policies and procedures, rules and regulations, standard of care, contractual agreements.</a:t>
            </a:r>
          </a:p>
          <a:p>
            <a:endParaRPr lang="en-US" dirty="0"/>
          </a:p>
        </p:txBody>
      </p:sp>
      <p:sp>
        <p:nvSpPr>
          <p:cNvPr id="4" name="Slide Number Placeholder 3"/>
          <p:cNvSpPr>
            <a:spLocks noGrp="1"/>
          </p:cNvSpPr>
          <p:nvPr>
            <p:ph type="sldNum" sz="quarter" idx="5"/>
          </p:nvPr>
        </p:nvSpPr>
        <p:spPr/>
        <p:txBody>
          <a:bodyPr/>
          <a:lstStyle/>
          <a:p>
            <a:fld id="{29E0F778-6D17-413E-834D-B4D6A6FF5A42}" type="slidenum">
              <a:rPr lang="en-US" smtClean="0"/>
              <a:t>13</a:t>
            </a:fld>
            <a:endParaRPr lang="en-US"/>
          </a:p>
        </p:txBody>
      </p:sp>
    </p:spTree>
    <p:extLst>
      <p:ext uri="{BB962C8B-B14F-4D97-AF65-F5344CB8AC3E}">
        <p14:creationId xmlns:p14="http://schemas.microsoft.com/office/powerpoint/2010/main" val="534560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Management overview – we introduced the 5 functions of management which are  Planning, Organizing, Influencing/Motivating, Staffing and Controlling</a:t>
            </a:r>
          </a:p>
          <a:p>
            <a:pPr defTabSz="966612">
              <a:defRPr/>
            </a:pPr>
            <a:endParaRPr lang="en-US" dirty="0"/>
          </a:p>
          <a:p>
            <a:pPr defTabSz="966612">
              <a:defRPr/>
            </a:pPr>
            <a:r>
              <a:rPr lang="en-US" i="1" dirty="0"/>
              <a:t>Below are several questions to generate discussion and ensure everyone is following</a:t>
            </a:r>
            <a:r>
              <a:rPr lang="en-US" i="1" dirty="0" smtClean="0"/>
              <a:t>.</a:t>
            </a:r>
          </a:p>
          <a:p>
            <a:pPr defTabSz="966612">
              <a:defRPr/>
            </a:pPr>
            <a:endParaRPr lang="en-US" i="1" dirty="0" smtClean="0"/>
          </a:p>
          <a:p>
            <a:pPr defTabSz="966612">
              <a:defRPr/>
            </a:pPr>
            <a:r>
              <a:rPr lang="en-US" i="1" dirty="0" smtClean="0"/>
              <a:t>Create</a:t>
            </a:r>
            <a:r>
              <a:rPr lang="en-US" i="1" baseline="0" dirty="0" smtClean="0"/>
              <a:t> polling Questions:</a:t>
            </a:r>
            <a:endParaRPr lang="en-US" i="1" dirty="0"/>
          </a:p>
          <a:p>
            <a:pPr defTabSz="966612">
              <a:defRPr/>
            </a:pPr>
            <a:endParaRPr lang="en-US" i="1" dirty="0"/>
          </a:p>
          <a:p>
            <a:pPr rtl="0"/>
            <a:r>
              <a:rPr lang="en-US" dirty="0"/>
              <a:t>1.  </a:t>
            </a:r>
            <a:r>
              <a:rPr lang="en-US" dirty="0" smtClean="0"/>
              <a:t>True or False: Only </a:t>
            </a:r>
            <a:r>
              <a:rPr lang="en-US" dirty="0"/>
              <a:t>medical services managers perform these management functions.  </a:t>
            </a:r>
            <a:r>
              <a:rPr lang="en-US" b="1" dirty="0"/>
              <a:t>False, just because you don't hold the title, doesn't mean you don't currently perform or may be responsible for these management functions in the future.</a:t>
            </a:r>
            <a:endParaRPr lang="en-US" dirty="0"/>
          </a:p>
          <a:p>
            <a:pPr rtl="0"/>
            <a:r>
              <a:rPr lang="en-US" dirty="0"/>
              <a:t>2. </a:t>
            </a:r>
            <a:r>
              <a:rPr lang="en-US" dirty="0" smtClean="0"/>
              <a:t>Multi-Choice:</a:t>
            </a:r>
            <a:r>
              <a:rPr lang="en-US" baseline="0" dirty="0" smtClean="0"/>
              <a:t> </a:t>
            </a:r>
            <a:r>
              <a:rPr lang="en-US" dirty="0" smtClean="0"/>
              <a:t> </a:t>
            </a:r>
            <a:r>
              <a:rPr lang="en-US" dirty="0"/>
              <a:t>Budgeting falls under which management function?</a:t>
            </a:r>
            <a:r>
              <a:rPr lang="en-US" b="1" dirty="0"/>
              <a:t>  Budgeting falls under both Planning and Controlling.</a:t>
            </a:r>
            <a:endParaRPr lang="en-US" dirty="0"/>
          </a:p>
          <a:p>
            <a:pPr rtl="0"/>
            <a:r>
              <a:rPr lang="en-US" dirty="0"/>
              <a:t>3.  </a:t>
            </a:r>
            <a:r>
              <a:rPr lang="en-US" dirty="0" smtClean="0"/>
              <a:t>"Under what function do the following items fall?  Identifying the roles and responsibilities, assigning duties to staff as well as the level of </a:t>
            </a:r>
            <a:r>
              <a:rPr lang="en-US" dirty="0" err="1" smtClean="0"/>
              <a:t>supervison</a:t>
            </a:r>
            <a:r>
              <a:rPr lang="en-US" dirty="0" smtClean="0"/>
              <a:t>, coordinating the activities and teams to achieve department objectives." </a:t>
            </a:r>
            <a:r>
              <a:rPr lang="en-US" dirty="0"/>
              <a:t>  </a:t>
            </a:r>
            <a:r>
              <a:rPr lang="en-US" b="1" dirty="0" smtClean="0"/>
              <a:t>Organizing</a:t>
            </a:r>
            <a:endParaRPr lang="en-US" dirty="0"/>
          </a:p>
          <a:p>
            <a:pPr defTabSz="966612">
              <a:defRPr/>
            </a:pPr>
            <a:endParaRPr lang="en-US" i="1" dirty="0"/>
          </a:p>
          <a:p>
            <a:endParaRPr lang="en-US" dirty="0"/>
          </a:p>
        </p:txBody>
      </p:sp>
      <p:sp>
        <p:nvSpPr>
          <p:cNvPr id="4" name="Slide Number Placeholder 3"/>
          <p:cNvSpPr>
            <a:spLocks noGrp="1"/>
          </p:cNvSpPr>
          <p:nvPr>
            <p:ph type="sldNum" sz="quarter" idx="5"/>
          </p:nvPr>
        </p:nvSpPr>
        <p:spPr/>
        <p:txBody>
          <a:bodyPr/>
          <a:lstStyle/>
          <a:p>
            <a:fld id="{29E0F778-6D17-413E-834D-B4D6A6FF5A42}" type="slidenum">
              <a:rPr lang="en-US" smtClean="0"/>
              <a:t>14</a:t>
            </a:fld>
            <a:endParaRPr lang="en-US"/>
          </a:p>
        </p:txBody>
      </p:sp>
    </p:spTree>
    <p:extLst>
      <p:ext uri="{BB962C8B-B14F-4D97-AF65-F5344CB8AC3E}">
        <p14:creationId xmlns:p14="http://schemas.microsoft.com/office/powerpoint/2010/main" val="766324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dirty="0"/>
              <a:t>Importance of credentialing – primary reason is to protect patients, but we also want to protect the organization from negligent credentialing claims.  We talked about the 4 elements required for a tort of negligence, such as breach of </a:t>
            </a:r>
            <a:r>
              <a:rPr lang="en-US" dirty="0" smtClean="0"/>
              <a:t>duty.</a:t>
            </a:r>
          </a:p>
          <a:p>
            <a:pPr marL="181240" indent="-181240" defTabSz="966612">
              <a:buFont typeface="Arial" panose="020B0604020202020204" pitchFamily="34" charset="0"/>
              <a:buChar char="•"/>
              <a:defRPr/>
            </a:pPr>
            <a:endParaRPr lang="en-US" dirty="0" smtClean="0"/>
          </a:p>
          <a:p>
            <a:pPr marL="181240" indent="-181240" defTabSz="966612">
              <a:buFont typeface="Arial" panose="020B0604020202020204" pitchFamily="34" charset="0"/>
              <a:buChar char="•"/>
              <a:defRPr/>
            </a:pPr>
            <a:r>
              <a:rPr lang="en-US" dirty="0" smtClean="0"/>
              <a:t>"In addition to breach of duty, can someone  tell me the other 3 elements required for a tort of negligence?"                         </a:t>
            </a:r>
          </a:p>
          <a:p>
            <a:pPr marL="181240" indent="-181240" defTabSz="966612">
              <a:buFont typeface="Arial" panose="020B0604020202020204" pitchFamily="34" charset="0"/>
              <a:buChar char="•"/>
              <a:defRPr/>
            </a:pPr>
            <a:r>
              <a:rPr lang="en-US" dirty="0" smtClean="0"/>
              <a:t>Answer:  1) Duty to exercise due care; 2) Injury; and 3) Proximate cause.</a:t>
            </a:r>
          </a:p>
          <a:p>
            <a:pPr marL="181240" indent="-181240" defTabSz="966612">
              <a:buFont typeface="Arial" panose="020B0604020202020204" pitchFamily="34" charset="0"/>
              <a:buChar char="•"/>
              <a:defRPr/>
            </a:pPr>
            <a:endParaRPr lang="en-US" dirty="0" smtClean="0"/>
          </a:p>
          <a:p>
            <a:pPr marL="181240" indent="-181240" defTabSz="966612">
              <a:buFont typeface="Arial" panose="020B0604020202020204" pitchFamily="34" charset="0"/>
              <a:buChar char="•"/>
              <a:defRPr/>
            </a:pPr>
            <a:endParaRPr lang="en-US" dirty="0" smtClean="0"/>
          </a:p>
          <a:p>
            <a:pPr marL="181240" indent="-181240" defTabSz="966612">
              <a:buFont typeface="Arial" panose="020B0604020202020204" pitchFamily="34" charset="0"/>
              <a:buChar char="•"/>
              <a:defRPr/>
            </a:pPr>
            <a:endParaRPr lang="en-US" dirty="0" smtClean="0"/>
          </a:p>
          <a:p>
            <a:pPr marL="181240" indent="-181240" defTabSz="966612">
              <a:buFont typeface="Arial" panose="020B0604020202020204" pitchFamily="34" charset="0"/>
              <a:buChar char="•"/>
              <a:defRPr/>
            </a:pPr>
            <a:endParaRPr lang="en-US" strike="sngStrike" dirty="0" smtClean="0"/>
          </a:p>
          <a:p>
            <a:pPr marL="181240" indent="-181240" defTabSz="966612">
              <a:buFont typeface="Arial" panose="020B0604020202020204" pitchFamily="34" charset="0"/>
              <a:buChar char="•"/>
              <a:defRPr/>
            </a:pPr>
            <a:r>
              <a:rPr lang="en-US" strike="sngStrike" dirty="0" smtClean="0"/>
              <a:t>and </a:t>
            </a:r>
            <a:r>
              <a:rPr lang="en-US" strike="sngStrike" dirty="0"/>
              <a:t>also covered various liability theories, such as the Doctrine of </a:t>
            </a:r>
            <a:r>
              <a:rPr lang="en-US" strike="sngStrike" dirty="0" err="1"/>
              <a:t>Respondeat</a:t>
            </a:r>
            <a:r>
              <a:rPr lang="en-US" strike="sngStrike" dirty="0"/>
              <a:t> Superior (This long-standing legal theory places liability for an employee’s actions on the employer. Thus, the hospital can be held liable for the damages caused by a negligent nurse.)   These may be covered on the exam, but not specific legal cases.</a:t>
            </a:r>
          </a:p>
        </p:txBody>
      </p:sp>
      <p:sp>
        <p:nvSpPr>
          <p:cNvPr id="4" name="Slide Number Placeholder 3"/>
          <p:cNvSpPr>
            <a:spLocks noGrp="1"/>
          </p:cNvSpPr>
          <p:nvPr>
            <p:ph type="sldNum" sz="quarter" idx="5"/>
          </p:nvPr>
        </p:nvSpPr>
        <p:spPr/>
        <p:txBody>
          <a:bodyPr/>
          <a:lstStyle/>
          <a:p>
            <a:fld id="{29E0F778-6D17-413E-834D-B4D6A6FF5A42}" type="slidenum">
              <a:rPr lang="en-US" smtClean="0"/>
              <a:t>15</a:t>
            </a:fld>
            <a:endParaRPr lang="en-US"/>
          </a:p>
        </p:txBody>
      </p:sp>
    </p:spTree>
    <p:extLst>
      <p:ext uri="{BB962C8B-B14F-4D97-AF65-F5344CB8AC3E}">
        <p14:creationId xmlns:p14="http://schemas.microsoft.com/office/powerpoint/2010/main" val="3153675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dirty="0"/>
              <a:t>Importance of credentialing – primary reason is to protect patients, but we also want to protect the organization from negligent credentialing claims.  We talked about the 4 elements required for a tort of negligence, such as breach of </a:t>
            </a:r>
            <a:r>
              <a:rPr lang="en-US" dirty="0" smtClean="0"/>
              <a:t>duty.</a:t>
            </a:r>
          </a:p>
          <a:p>
            <a:pPr marL="181240" indent="-181240" defTabSz="966612">
              <a:buFont typeface="Arial" panose="020B0604020202020204" pitchFamily="34" charset="0"/>
              <a:buChar char="•"/>
              <a:defRPr/>
            </a:pPr>
            <a:endParaRPr lang="en-US" dirty="0" smtClean="0"/>
          </a:p>
          <a:p>
            <a:pPr marL="181240" indent="-181240" defTabSz="966612">
              <a:buFont typeface="Arial" panose="020B0604020202020204" pitchFamily="34" charset="0"/>
              <a:buChar char="•"/>
              <a:defRPr/>
            </a:pPr>
            <a:r>
              <a:rPr lang="en-US" dirty="0" smtClean="0"/>
              <a:t>"In addition to breach of duty, can someone  tell me the other 3 elements required for a tort of negligence?“</a:t>
            </a:r>
          </a:p>
          <a:p>
            <a:pPr marL="181240" indent="-181240" defTabSz="966612">
              <a:buFont typeface="Arial" panose="020B0604020202020204" pitchFamily="34" charset="0"/>
              <a:buChar char="•"/>
              <a:defRPr/>
            </a:pPr>
            <a:r>
              <a:rPr lang="en-US" dirty="0" smtClean="0"/>
              <a:t>Answer:  1) Duty to exercise due care; 2) Injury; and 3) Proximate cause.</a:t>
            </a:r>
          </a:p>
          <a:p>
            <a:pPr marL="181240" indent="-181240" defTabSz="966612">
              <a:buFont typeface="Arial" panose="020B0604020202020204" pitchFamily="34" charset="0"/>
              <a:buChar char="•"/>
              <a:defRPr/>
            </a:pPr>
            <a:endParaRPr lang="en-US" dirty="0" smtClean="0"/>
          </a:p>
        </p:txBody>
      </p:sp>
      <p:sp>
        <p:nvSpPr>
          <p:cNvPr id="4" name="Slide Number Placeholder 3"/>
          <p:cNvSpPr>
            <a:spLocks noGrp="1"/>
          </p:cNvSpPr>
          <p:nvPr>
            <p:ph type="sldNum" sz="quarter" idx="5"/>
          </p:nvPr>
        </p:nvSpPr>
        <p:spPr/>
        <p:txBody>
          <a:bodyPr/>
          <a:lstStyle/>
          <a:p>
            <a:fld id="{29E0F778-6D17-413E-834D-B4D6A6FF5A42}" type="slidenum">
              <a:rPr lang="en-US" smtClean="0"/>
              <a:t>16</a:t>
            </a:fld>
            <a:endParaRPr lang="en-US"/>
          </a:p>
        </p:txBody>
      </p:sp>
    </p:spTree>
    <p:extLst>
      <p:ext uri="{BB962C8B-B14F-4D97-AF65-F5344CB8AC3E}">
        <p14:creationId xmlns:p14="http://schemas.microsoft.com/office/powerpoint/2010/main" val="2746863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solidFill>
                  <a:srgbClr val="000000"/>
                </a:solidFill>
                <a:latin typeface="Calibri" panose="020F0502020204030204" pitchFamily="34" charset="0"/>
              </a:rPr>
              <a:t>Talked about this in the online module. Reiterate here to ensure they understand the difference.</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Membership categories are described in medical staff bylaws and are specific to the organization.</a:t>
            </a:r>
          </a:p>
          <a:p>
            <a:endParaRPr lang="en-US" b="1"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Membership and Privileges are two separate processes and not all healthcare practitioners hold both depending on the environment and the scope of the individual’s practice of medicine. </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Criteria can be the same for both membership and privileges; for example, both require current licensure.   However, criteria can also be different. For example, a practitioner applying for privileges may need to have an office located within the service area of the hospital, but a practitioner only applying for membership might not be subject to this requirement.  </a:t>
            </a:r>
          </a:p>
          <a:p>
            <a:endParaRPr lang="en-US" dirty="0">
              <a:solidFill>
                <a:srgbClr val="000000"/>
              </a:solidFill>
              <a:latin typeface="Calibri" panose="020F0502020204030204" pitchFamily="34" charset="0"/>
            </a:endParaRPr>
          </a:p>
          <a:p>
            <a:endParaRPr lang="en-US" dirty="0">
              <a:solidFill>
                <a:prstClr val="black"/>
              </a:solidFill>
              <a:latin typeface="Microsoft Sans Serif"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9E0F778-6D17-413E-834D-B4D6A6FF5A42}" type="slidenum">
              <a:rPr lang="en-US" smtClean="0"/>
              <a:t>17</a:t>
            </a:fld>
            <a:endParaRPr lang="en-US"/>
          </a:p>
        </p:txBody>
      </p:sp>
    </p:spTree>
    <p:extLst>
      <p:ext uri="{BB962C8B-B14F-4D97-AF65-F5344CB8AC3E}">
        <p14:creationId xmlns:p14="http://schemas.microsoft.com/office/powerpoint/2010/main" val="3970365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a:p>
            <a:endParaRPr lang="en-US" dirty="0">
              <a:solidFill>
                <a:prstClr val="black"/>
              </a:solidFill>
              <a:latin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Also covered in the module were various liability theories, such as the Doctrine of  </a:t>
            </a:r>
            <a:r>
              <a:rPr lang="en-US" dirty="0" err="1" smtClean="0"/>
              <a:t>Respondeat</a:t>
            </a:r>
            <a:r>
              <a:rPr lang="en-US" dirty="0" smtClean="0"/>
              <a:t> Superior, which is </a:t>
            </a:r>
            <a:r>
              <a:rPr lang="en-US" dirty="0" err="1" smtClean="0"/>
              <a:t>latin</a:t>
            </a:r>
            <a:r>
              <a:rPr lang="en-US" dirty="0" smtClean="0"/>
              <a:t> for "Let the Master Answer", and means that employers will he held liable for damages caused by their employees and agents while in their organization. </a:t>
            </a:r>
            <a:r>
              <a:rPr lang="en-US" strike="sngStrike" dirty="0" smtClean="0"/>
              <a:t>These may be covered on the exam, but not specific legal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noStrike" dirty="0" smtClean="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dirty="0" smtClean="0"/>
              <a:t>1) "What Landmark Case precipitated this Doctrine being established?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dirty="0" smtClean="0"/>
              <a:t> ANSWER:  Darling vs. Charleston Community Memorial Hospital.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dirty="0" smtClean="0"/>
              <a:t>2)  What doctrine did the Doctrine of </a:t>
            </a:r>
            <a:r>
              <a:rPr lang="en-US" strike="noStrike" dirty="0" err="1" smtClean="0"/>
              <a:t>Respondeat</a:t>
            </a:r>
            <a:r>
              <a:rPr lang="en-US" strike="noStrike" dirty="0" smtClean="0"/>
              <a:t> Superior replace?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dirty="0" smtClean="0"/>
              <a:t>ANSWER:   the Doctrine of Charitable Immunity</a:t>
            </a:r>
          </a:p>
          <a:p>
            <a:endParaRPr lang="en-US" dirty="0"/>
          </a:p>
        </p:txBody>
      </p:sp>
      <p:sp>
        <p:nvSpPr>
          <p:cNvPr id="4" name="Slide Number Placeholder 3"/>
          <p:cNvSpPr>
            <a:spLocks noGrp="1"/>
          </p:cNvSpPr>
          <p:nvPr>
            <p:ph type="sldNum" sz="quarter" idx="5"/>
          </p:nvPr>
        </p:nvSpPr>
        <p:spPr/>
        <p:txBody>
          <a:bodyPr/>
          <a:lstStyle/>
          <a:p>
            <a:fld id="{29E0F778-6D17-413E-834D-B4D6A6FF5A42}" type="slidenum">
              <a:rPr lang="en-US" smtClean="0"/>
              <a:t>18</a:t>
            </a:fld>
            <a:endParaRPr lang="en-US"/>
          </a:p>
        </p:txBody>
      </p:sp>
    </p:spTree>
    <p:extLst>
      <p:ext uri="{BB962C8B-B14F-4D97-AF65-F5344CB8AC3E}">
        <p14:creationId xmlns:p14="http://schemas.microsoft.com/office/powerpoint/2010/main" val="2077037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Credentialing process – in the online modules we defined credentialing, along with a high-level process overview, and we discussed nuances about Advanced Practice Professionals relative to each accrediting body.  </a:t>
            </a:r>
          </a:p>
          <a:p>
            <a:endParaRPr lang="en-US" dirty="0"/>
          </a:p>
          <a:p>
            <a:r>
              <a:rPr lang="en-US" dirty="0"/>
              <a:t>Remember that the credentialing process varies by medical environment and which regulations and accreditation standards apply, as well as the organization’s own requirements.  </a:t>
            </a:r>
          </a:p>
          <a:p>
            <a:endParaRPr lang="en-US" dirty="0"/>
          </a:p>
          <a:p>
            <a:r>
              <a:rPr lang="en-US" dirty="0"/>
              <a:t>When an application is received, there are certain steps that must be taken in order for the organization to be in compliance.  We are going to work through an exercise to demonstrate how organizations differ in this process based on accrediting body standards.</a:t>
            </a:r>
          </a:p>
          <a:p>
            <a:endParaRPr lang="en-US" dirty="0"/>
          </a:p>
          <a:p>
            <a:endParaRPr lang="en-US" dirty="0"/>
          </a:p>
          <a:p>
            <a:r>
              <a:rPr lang="en-US" b="1" dirty="0"/>
              <a:t>Recap from online module – Credentialing Recommendation and Decision Timeline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Calibri" panose="020F0502020204030204" pitchFamily="34" charset="0"/>
              </a:rPr>
              <a:t>The Credentialing process timeframe does not begin until the application is considered complete, primary source verification are completed and in the hospital environment when the current competency for privileges request is obtained. </a:t>
            </a:r>
            <a:endParaRPr lang="en-US" sz="1800" dirty="0">
              <a:solidFill>
                <a:prstClr val="black"/>
              </a:solidFill>
              <a:latin typeface="Microsoft Sans Serif" panose="020B0604020202020204" pitchFamily="34" charset="0"/>
            </a:endParaRPr>
          </a:p>
          <a:p>
            <a:endParaRPr lang="en-US" b="1" dirty="0"/>
          </a:p>
          <a:p>
            <a:pPr marL="285750" indent="-285750">
              <a:buFont typeface="Arial" panose="020B0604020202020204" pitchFamily="34" charset="0"/>
              <a:buChar char="•"/>
            </a:pPr>
            <a:r>
              <a:rPr lang="en-US" sz="1800" dirty="0">
                <a:solidFill>
                  <a:srgbClr val="54565B"/>
                </a:solidFill>
                <a:latin typeface="Calibri" panose="020F0502020204030204" pitchFamily="34" charset="0"/>
              </a:rPr>
              <a:t>Timeframe to process application defined in the bylaws (hospital) or policy and procedures (health plans and CVOs)</a:t>
            </a:r>
          </a:p>
          <a:p>
            <a:pPr marL="285750" indent="-285750">
              <a:buFont typeface="Arial" panose="020B0604020202020204" pitchFamily="34" charset="0"/>
              <a:buChar char="•"/>
            </a:pPr>
            <a:r>
              <a:rPr lang="en-US" sz="1800" dirty="0">
                <a:solidFill>
                  <a:srgbClr val="54565B"/>
                </a:solidFill>
                <a:latin typeface="Calibri" panose="020F0502020204030204" pitchFamily="34" charset="0"/>
              </a:rPr>
              <a:t>Medical Staff review and recommendation process should not begin until:</a:t>
            </a:r>
          </a:p>
          <a:p>
            <a:pPr marL="742950" lvl="1" indent="-285750">
              <a:buFont typeface="Arial" panose="020B0604020202020204" pitchFamily="34" charset="0"/>
              <a:buChar char="•"/>
            </a:pPr>
            <a:r>
              <a:rPr lang="en-US" sz="1800" dirty="0">
                <a:solidFill>
                  <a:srgbClr val="54565B"/>
                </a:solidFill>
                <a:latin typeface="Calibri" panose="020F0502020204030204" pitchFamily="34" charset="0"/>
              </a:rPr>
              <a:t>Application is complete</a:t>
            </a:r>
          </a:p>
          <a:p>
            <a:pPr marL="742950" lvl="1" indent="-285750">
              <a:buFont typeface="Arial" panose="020B0604020202020204" pitchFamily="34" charset="0"/>
              <a:buChar char="•"/>
            </a:pPr>
            <a:r>
              <a:rPr lang="en-US" sz="1800" dirty="0">
                <a:solidFill>
                  <a:srgbClr val="54565B"/>
                </a:solidFill>
                <a:latin typeface="Calibri" panose="020F0502020204030204" pitchFamily="34" charset="0"/>
              </a:rPr>
              <a:t>Primary source verification is complete</a:t>
            </a:r>
          </a:p>
          <a:p>
            <a:pPr marL="742950" lvl="1" indent="-285750">
              <a:buFont typeface="Arial" panose="020B0604020202020204" pitchFamily="34" charset="0"/>
              <a:buChar char="•"/>
            </a:pPr>
            <a:r>
              <a:rPr lang="en-US" sz="1800" dirty="0">
                <a:solidFill>
                  <a:srgbClr val="54565B"/>
                </a:solidFill>
                <a:latin typeface="Calibri" panose="020F0502020204030204" pitchFamily="34" charset="0"/>
              </a:rPr>
              <a:t>Current competency for privileges requested is obtained</a:t>
            </a:r>
            <a:endParaRPr lang="en-US" sz="1800" dirty="0">
              <a:solidFill>
                <a:prstClr val="black"/>
              </a:solidFill>
              <a:latin typeface="Microsoft Sans Serif" panose="020B0604020202020204" pitchFamily="34" charset="0"/>
            </a:endParaRPr>
          </a:p>
          <a:p>
            <a:r>
              <a:rPr lang="en-US" sz="1800" dirty="0">
                <a:solidFill>
                  <a:srgbClr val="000000"/>
                </a:solidFill>
                <a:latin typeface="Calibri" panose="020F0502020204030204" pitchFamily="34" charset="0"/>
              </a:rPr>
              <a:t>What does it mean for an application to be complete? This means the form is entirely filled out with no blanks or missing information. All required document from the application are received, such as insurance certificates, privilege requests, etc.</a:t>
            </a:r>
          </a:p>
          <a:p>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What does it mean for the primary source verification to be completed? This means that all required information is primary source verified, competency evaluations are received, issues resolved and any other requirements of the organizations are met in preparation for the medical staffs review.</a:t>
            </a:r>
          </a:p>
          <a:p>
            <a:endParaRPr lang="en-US" sz="1800" b="1" dirty="0">
              <a:solidFill>
                <a:srgbClr val="000000"/>
              </a:solidFill>
              <a:latin typeface="Calibri" panose="020F0502020204030204" pitchFamily="34" charset="0"/>
            </a:endParaRPr>
          </a:p>
          <a:p>
            <a:r>
              <a:rPr lang="en-US" sz="1800" b="0" dirty="0">
                <a:solidFill>
                  <a:srgbClr val="000000"/>
                </a:solidFill>
                <a:latin typeface="Calibri" panose="020F0502020204030204" pitchFamily="34" charset="0"/>
              </a:rPr>
              <a:t>There are some important differences between how hospitals and health plans credential. These include the following</a:t>
            </a:r>
          </a:p>
          <a:p>
            <a:pPr marL="285750" indent="-285750">
              <a:buFont typeface="Arial" panose="020B0604020202020204" pitchFamily="34" charset="0"/>
              <a:buChar char="•"/>
            </a:pPr>
            <a:r>
              <a:rPr lang="en-US" sz="1800" dirty="0">
                <a:solidFill>
                  <a:srgbClr val="595959"/>
                </a:solidFill>
                <a:latin typeface="Calibri" panose="020F0502020204030204" pitchFamily="34" charset="0"/>
              </a:rPr>
              <a:t>Whether or not a credentials committee is utilized </a:t>
            </a:r>
          </a:p>
          <a:p>
            <a:pPr marL="285750" indent="-285750">
              <a:buFont typeface="Arial" panose="020B0604020202020204" pitchFamily="34" charset="0"/>
              <a:buChar char="•"/>
            </a:pPr>
            <a:r>
              <a:rPr lang="en-US" sz="1800" dirty="0">
                <a:solidFill>
                  <a:srgbClr val="595959"/>
                </a:solidFill>
                <a:latin typeface="Calibri" panose="020F0502020204030204" pitchFamily="34" charset="0"/>
              </a:rPr>
              <a:t> Hospital medical staff acting as “committee of whole” </a:t>
            </a:r>
          </a:p>
          <a:p>
            <a:pPr marL="285750" indent="-285750">
              <a:buFont typeface="Arial" panose="020B0604020202020204" pitchFamily="34" charset="0"/>
              <a:buChar char="•"/>
            </a:pPr>
            <a:r>
              <a:rPr lang="en-US" sz="1800" dirty="0">
                <a:solidFill>
                  <a:srgbClr val="595959"/>
                </a:solidFill>
                <a:latin typeface="Calibri" panose="020F0502020204030204" pitchFamily="34" charset="0"/>
              </a:rPr>
              <a:t> Whether health plan allows medical director “sign off” </a:t>
            </a:r>
          </a:p>
          <a:p>
            <a:pPr marL="285750" indent="-285750">
              <a:buFont typeface="Arial" panose="020B0604020202020204" pitchFamily="34" charset="0"/>
              <a:buChar char="•"/>
            </a:pPr>
            <a:r>
              <a:rPr lang="en-US" sz="1800" dirty="0">
                <a:solidFill>
                  <a:srgbClr val="595959"/>
                </a:solidFill>
                <a:latin typeface="Calibri" panose="020F0502020204030204" pitchFamily="34" charset="0"/>
              </a:rPr>
              <a:t> Bylaws, policies, and procedures of specific organization </a:t>
            </a:r>
            <a:endParaRPr lang="en-US" sz="1800" dirty="0">
              <a:solidFill>
                <a:prstClr val="black"/>
              </a:solidFill>
              <a:latin typeface="Microsoft Sans Serif" panose="020B0604020202020204" pitchFamily="34" charset="0"/>
            </a:endParaRPr>
          </a:p>
          <a:p>
            <a:endParaRPr lang="en-US" sz="1800" b="0" dirty="0">
              <a:solidFill>
                <a:prstClr val="black"/>
              </a:solidFill>
              <a:latin typeface="Microsoft Sans Serif"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fld id="{29E0F778-6D17-413E-834D-B4D6A6FF5A42}" type="slidenum">
              <a:rPr lang="en-US" smtClean="0"/>
              <a:t>19</a:t>
            </a:fld>
            <a:endParaRPr lang="en-US"/>
          </a:p>
        </p:txBody>
      </p:sp>
    </p:spTree>
    <p:extLst>
      <p:ext uri="{BB962C8B-B14F-4D97-AF65-F5344CB8AC3E}">
        <p14:creationId xmlns:p14="http://schemas.microsoft.com/office/powerpoint/2010/main" val="2719521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xfrm>
            <a:off x="780629" y="4788936"/>
            <a:ext cx="6372012" cy="44122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0" dirty="0"/>
              <a:t>Welcome to the first Virtual Instructor Led Session of the Blended CPMSM certification preparation course!</a:t>
            </a:r>
          </a:p>
        </p:txBody>
      </p:sp>
    </p:spTree>
    <p:extLst>
      <p:ext uri="{BB962C8B-B14F-4D97-AF65-F5344CB8AC3E}">
        <p14:creationId xmlns:p14="http://schemas.microsoft.com/office/powerpoint/2010/main" val="2247338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780630" y="4788932"/>
            <a:ext cx="5756695" cy="4042552"/>
          </a:xfrm>
        </p:spPr>
        <p:txBody>
          <a:bodyPr/>
          <a:lstStyle/>
          <a:p>
            <a:r>
              <a:rPr lang="en-US" b="1" dirty="0"/>
              <a:t>Activity 2-1: Application Processing Steps – starts on Participant Guide </a:t>
            </a:r>
            <a:r>
              <a:rPr lang="en-US" b="1" dirty="0" err="1"/>
              <a:t>pg</a:t>
            </a:r>
            <a:r>
              <a:rPr lang="en-US" b="1" dirty="0"/>
              <a:t> </a:t>
            </a:r>
            <a:r>
              <a:rPr lang="en-US" b="1" dirty="0" smtClean="0"/>
              <a:t>11.</a:t>
            </a:r>
            <a:endParaRPr lang="en-US" dirty="0"/>
          </a:p>
          <a:p>
            <a:r>
              <a:rPr lang="en-US" dirty="0"/>
              <a:t> </a:t>
            </a:r>
          </a:p>
          <a:p>
            <a:r>
              <a:rPr lang="en-US" dirty="0"/>
              <a:t>In this exercise, participants have a random list displaying the steps of the application process. They place them in the correct order for different environments. This activity will be done in breakout rooms.</a:t>
            </a:r>
          </a:p>
          <a:p>
            <a:r>
              <a:rPr lang="en-US" dirty="0"/>
              <a:t> </a:t>
            </a:r>
          </a:p>
          <a:p>
            <a:r>
              <a:rPr lang="en-US" i="1" dirty="0"/>
              <a:t>This entire exercise should take approximately 30 minutes (5 minutes for each breakout room session with 5 minutes debrief and Q&amp;A for each environment.)</a:t>
            </a:r>
            <a:endParaRPr lang="en-US" dirty="0"/>
          </a:p>
          <a:p>
            <a:r>
              <a:rPr lang="en-US" dirty="0"/>
              <a:t> </a:t>
            </a:r>
          </a:p>
          <a:p>
            <a:r>
              <a:rPr lang="en-US" dirty="0"/>
              <a:t>Instructions:</a:t>
            </a:r>
          </a:p>
          <a:p>
            <a:pPr marL="181188" indent="-181188">
              <a:buFont typeface="Arial" panose="020B0604020202020204" pitchFamily="34" charset="0"/>
              <a:buChar char="•"/>
            </a:pPr>
            <a:r>
              <a:rPr lang="en-US" dirty="0"/>
              <a:t>Ask them to arrange the steps in a way TJC requires for departmentalized hospitals. Note: Not all steps may be used.</a:t>
            </a:r>
          </a:p>
          <a:p>
            <a:r>
              <a:rPr lang="en-US" dirty="0"/>
              <a:t> </a:t>
            </a:r>
          </a:p>
        </p:txBody>
      </p:sp>
    </p:spTree>
    <p:extLst>
      <p:ext uri="{BB962C8B-B14F-4D97-AF65-F5344CB8AC3E}">
        <p14:creationId xmlns:p14="http://schemas.microsoft.com/office/powerpoint/2010/main" val="1299568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correct steps:</a:t>
            </a:r>
          </a:p>
          <a:p>
            <a:r>
              <a:rPr lang="en-US" dirty="0"/>
              <a:t> </a:t>
            </a:r>
          </a:p>
          <a:p>
            <a:r>
              <a:rPr lang="en-US" b="1" dirty="0"/>
              <a:t>As required by The Joint Commission standards for departmentalized hospitals:</a:t>
            </a:r>
            <a:endParaRPr lang="en-US" dirty="0"/>
          </a:p>
          <a:p>
            <a:pPr marL="664358" lvl="1" indent="-181188">
              <a:buFont typeface="Arial" panose="020B0604020202020204" pitchFamily="34" charset="0"/>
              <a:buChar char="•"/>
            </a:pPr>
            <a:r>
              <a:rPr lang="en-US" dirty="0"/>
              <a:t>Application is received (H)</a:t>
            </a:r>
          </a:p>
          <a:p>
            <a:pPr marL="664358" lvl="1" indent="-181188">
              <a:buFont typeface="Arial" panose="020B0604020202020204" pitchFamily="34" charset="0"/>
              <a:buChar char="•"/>
            </a:pPr>
            <a:r>
              <a:rPr lang="en-US" dirty="0"/>
              <a:t>Verify completeness and that all requested materials are included (D)</a:t>
            </a:r>
          </a:p>
          <a:p>
            <a:pPr marL="664358" lvl="1" indent="-181188">
              <a:buFont typeface="Arial" panose="020B0604020202020204" pitchFamily="34" charset="0"/>
              <a:buChar char="•"/>
            </a:pPr>
            <a:r>
              <a:rPr lang="en-US" dirty="0"/>
              <a:t>Process application: conduct primary source verification and verify current competency for privileges requested (F)</a:t>
            </a:r>
          </a:p>
          <a:p>
            <a:pPr marL="664358" lvl="1" indent="-181188">
              <a:buFont typeface="Arial" panose="020B0604020202020204" pitchFamily="34" charset="0"/>
              <a:buChar char="•"/>
            </a:pPr>
            <a:r>
              <a:rPr lang="en-US" dirty="0"/>
              <a:t>Chief of Service/Department Chair review and recommendation (J)</a:t>
            </a:r>
          </a:p>
          <a:p>
            <a:pPr marL="664358" lvl="1" indent="-181188">
              <a:buFont typeface="Arial" panose="020B0604020202020204" pitchFamily="34" charset="0"/>
              <a:buChar char="•"/>
            </a:pPr>
            <a:r>
              <a:rPr lang="en-US" dirty="0"/>
              <a:t>Executive Committee* reviews and makes recommendation to the Board of Trustees (B)</a:t>
            </a:r>
          </a:p>
          <a:p>
            <a:pPr marL="664358" lvl="1" indent="-181188">
              <a:buFont typeface="Arial" panose="020B0604020202020204" pitchFamily="34" charset="0"/>
              <a:buChar char="•"/>
            </a:pPr>
            <a:r>
              <a:rPr lang="en-US" dirty="0"/>
              <a:t>Board approves (G)</a:t>
            </a:r>
          </a:p>
          <a:p>
            <a:pPr marL="664358" lvl="1" indent="-181188">
              <a:buFont typeface="Arial" panose="020B0604020202020204" pitchFamily="34" charset="0"/>
              <a:buChar char="•"/>
            </a:pPr>
            <a:r>
              <a:rPr lang="en-US" dirty="0"/>
              <a:t>Notify applicant of final decision (E)</a:t>
            </a:r>
          </a:p>
          <a:p>
            <a:r>
              <a:rPr lang="en-US" dirty="0"/>
              <a:t> </a:t>
            </a:r>
          </a:p>
          <a:p>
            <a:r>
              <a:rPr lang="en-US" dirty="0"/>
              <a:t>*In some cases (small hospitals) there may not be a Medical Executive Committee but rather the Medical Staff functions as a whole.</a:t>
            </a:r>
          </a:p>
          <a:p>
            <a:r>
              <a:rPr lang="en-US" dirty="0"/>
              <a:t> </a:t>
            </a:r>
          </a:p>
          <a:p>
            <a:r>
              <a:rPr lang="en-US" dirty="0"/>
              <a:t>Note that the medical executive committee is the only medical staff committee required by The Joint Commission hospital standards. </a:t>
            </a:r>
          </a:p>
          <a:p>
            <a:endParaRPr lang="en-US" b="1" dirty="0"/>
          </a:p>
          <a:p>
            <a:endParaRPr lang="en-US" dirty="0"/>
          </a:p>
        </p:txBody>
      </p:sp>
      <p:sp>
        <p:nvSpPr>
          <p:cNvPr id="4" name="Slide Number Placeholder 3"/>
          <p:cNvSpPr>
            <a:spLocks noGrp="1"/>
          </p:cNvSpPr>
          <p:nvPr>
            <p:ph type="sldNum" sz="quarter" idx="5"/>
          </p:nvPr>
        </p:nvSpPr>
        <p:spPr/>
        <p:txBody>
          <a:bodyPr/>
          <a:lstStyle/>
          <a:p>
            <a:fld id="{29E0F778-6D17-413E-834D-B4D6A6FF5A42}" type="slidenum">
              <a:rPr lang="en-US" smtClean="0"/>
              <a:t>21</a:t>
            </a:fld>
            <a:endParaRPr lang="en-US"/>
          </a:p>
        </p:txBody>
      </p:sp>
    </p:spTree>
    <p:extLst>
      <p:ext uri="{BB962C8B-B14F-4D97-AF65-F5344CB8AC3E}">
        <p14:creationId xmlns:p14="http://schemas.microsoft.com/office/powerpoint/2010/main" val="2503485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780630" y="4788932"/>
            <a:ext cx="6241627" cy="4652248"/>
          </a:xfrm>
        </p:spPr>
        <p:txBody>
          <a:bodyPr/>
          <a:lstStyle/>
          <a:p>
            <a:r>
              <a:rPr lang="en-US" b="1" dirty="0"/>
              <a:t>Activity 2-1: Application Processing Steps – starts on Participant Guide </a:t>
            </a:r>
            <a:r>
              <a:rPr lang="en-US" b="1" dirty="0" err="1"/>
              <a:t>pg</a:t>
            </a:r>
            <a:r>
              <a:rPr lang="en-US" b="1" dirty="0"/>
              <a:t> </a:t>
            </a:r>
            <a:r>
              <a:rPr lang="en-US" b="1" dirty="0" smtClean="0"/>
              <a:t>12.</a:t>
            </a:r>
            <a:endParaRPr lang="en-US" dirty="0"/>
          </a:p>
          <a:p>
            <a:r>
              <a:rPr lang="en-US" dirty="0"/>
              <a:t> </a:t>
            </a:r>
          </a:p>
          <a:p>
            <a:r>
              <a:rPr lang="en-US" dirty="0"/>
              <a:t>In this exercise, participants have a random list displaying the steps of the application process. They place them in the correct order for different environments. This activity will be done in breakout rooms.</a:t>
            </a:r>
          </a:p>
          <a:p>
            <a:r>
              <a:rPr lang="en-US" dirty="0"/>
              <a:t> </a:t>
            </a:r>
          </a:p>
          <a:p>
            <a:r>
              <a:rPr lang="en-US" dirty="0"/>
              <a:t>Instructions:</a:t>
            </a:r>
          </a:p>
          <a:p>
            <a:pPr marL="181188" indent="-181188">
              <a:buFont typeface="Arial" panose="020B0604020202020204" pitchFamily="34" charset="0"/>
              <a:buChar char="•"/>
            </a:pPr>
            <a:r>
              <a:rPr lang="en-US" dirty="0"/>
              <a:t>Ask them to arrange the steps in a way that NCQA requires a managed care organization or health plan when allowing for Medical Director approval of a clean file. Note: Not all steps may be used.</a:t>
            </a:r>
          </a:p>
          <a:p>
            <a:r>
              <a:rPr lang="en-US" dirty="0"/>
              <a:t> </a:t>
            </a:r>
          </a:p>
        </p:txBody>
      </p:sp>
    </p:spTree>
    <p:extLst>
      <p:ext uri="{BB962C8B-B14F-4D97-AF65-F5344CB8AC3E}">
        <p14:creationId xmlns:p14="http://schemas.microsoft.com/office/powerpoint/2010/main" val="1772629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correct steps:</a:t>
            </a:r>
          </a:p>
          <a:p>
            <a:r>
              <a:rPr lang="en-US" dirty="0"/>
              <a:t> </a:t>
            </a:r>
          </a:p>
          <a:p>
            <a:r>
              <a:rPr lang="en-US" b="1" dirty="0"/>
              <a:t>As required by NCQA Health Plan Standards</a:t>
            </a:r>
            <a:r>
              <a:rPr lang="en-US" dirty="0"/>
              <a:t>:</a:t>
            </a:r>
          </a:p>
          <a:p>
            <a:r>
              <a:rPr lang="en-US" dirty="0"/>
              <a:t>  </a:t>
            </a:r>
            <a:endParaRPr lang="en-US" sz="1100" dirty="0"/>
          </a:p>
          <a:p>
            <a:pPr defTabSz="966612">
              <a:defRPr/>
            </a:pPr>
            <a:r>
              <a:rPr lang="en-US" b="1" u="sng" dirty="0"/>
              <a:t>Scenario A: MCO with medical director that has been granted authority to review and approve clean files.</a:t>
            </a:r>
          </a:p>
          <a:p>
            <a:r>
              <a:rPr lang="en-US" dirty="0"/>
              <a:t>Answer for Scenario A: </a:t>
            </a:r>
            <a:endParaRPr lang="en-US" sz="1100" dirty="0"/>
          </a:p>
          <a:p>
            <a:pPr marL="664358" lvl="1" indent="-181188">
              <a:buFont typeface="Arial" panose="020B0604020202020204" pitchFamily="34" charset="0"/>
              <a:buChar char="•"/>
            </a:pPr>
            <a:r>
              <a:rPr lang="en-US" dirty="0"/>
              <a:t>Application is received (H)</a:t>
            </a:r>
          </a:p>
          <a:p>
            <a:pPr marL="664358" lvl="1" indent="-181188">
              <a:buFont typeface="Arial" panose="020B0604020202020204" pitchFamily="34" charset="0"/>
              <a:buChar char="•"/>
            </a:pPr>
            <a:r>
              <a:rPr lang="en-US" dirty="0"/>
              <a:t>Verify completeness and that all requested materials are included (D)</a:t>
            </a:r>
          </a:p>
          <a:p>
            <a:pPr marL="664358" lvl="1" indent="-181188">
              <a:buFont typeface="Arial" panose="020B0604020202020204" pitchFamily="34" charset="0"/>
              <a:buChar char="•"/>
            </a:pPr>
            <a:r>
              <a:rPr lang="en-US" dirty="0"/>
              <a:t>Process application: conduct primary source verification (I)</a:t>
            </a:r>
          </a:p>
          <a:p>
            <a:pPr marL="664358" lvl="1" indent="-181188">
              <a:buFont typeface="Arial" panose="020B0604020202020204" pitchFamily="34" charset="0"/>
              <a:buChar char="•"/>
            </a:pPr>
            <a:r>
              <a:rPr lang="en-US" dirty="0"/>
              <a:t>Medical Director review and sign off (C)</a:t>
            </a:r>
          </a:p>
          <a:p>
            <a:pPr marL="664358" lvl="1" indent="-181188">
              <a:buFont typeface="Arial" panose="020B0604020202020204" pitchFamily="34" charset="0"/>
              <a:buChar char="•"/>
            </a:pPr>
            <a:r>
              <a:rPr lang="en-US" dirty="0"/>
              <a:t>Notify applicant of final decision (E)</a:t>
            </a:r>
          </a:p>
          <a:p>
            <a:r>
              <a:rPr lang="en-US" dirty="0"/>
              <a:t> </a:t>
            </a:r>
            <a:endParaRPr lang="en-US" sz="1100" dirty="0"/>
          </a:p>
          <a:p>
            <a:endParaRPr lang="en-US" dirty="0"/>
          </a:p>
        </p:txBody>
      </p:sp>
      <p:sp>
        <p:nvSpPr>
          <p:cNvPr id="4" name="Slide Number Placeholder 3"/>
          <p:cNvSpPr>
            <a:spLocks noGrp="1"/>
          </p:cNvSpPr>
          <p:nvPr>
            <p:ph type="sldNum" sz="quarter" idx="5"/>
          </p:nvPr>
        </p:nvSpPr>
        <p:spPr/>
        <p:txBody>
          <a:bodyPr/>
          <a:lstStyle/>
          <a:p>
            <a:fld id="{29E0F778-6D17-413E-834D-B4D6A6FF5A42}" type="slidenum">
              <a:rPr lang="en-US" smtClean="0"/>
              <a:t>23</a:t>
            </a:fld>
            <a:endParaRPr lang="en-US"/>
          </a:p>
        </p:txBody>
      </p:sp>
    </p:spTree>
    <p:extLst>
      <p:ext uri="{BB962C8B-B14F-4D97-AF65-F5344CB8AC3E}">
        <p14:creationId xmlns:p14="http://schemas.microsoft.com/office/powerpoint/2010/main" val="1694831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780630" y="4788932"/>
            <a:ext cx="5756695" cy="3741610"/>
          </a:xfrm>
        </p:spPr>
        <p:txBody>
          <a:bodyPr/>
          <a:lstStyle/>
          <a:p>
            <a:r>
              <a:rPr lang="en-US" b="1" dirty="0"/>
              <a:t>Activity 2-1: Application Processing Steps – starts on Participant Guide </a:t>
            </a:r>
            <a:r>
              <a:rPr lang="en-US" b="1" dirty="0" err="1"/>
              <a:t>pg</a:t>
            </a:r>
            <a:r>
              <a:rPr lang="en-US" b="1" dirty="0"/>
              <a:t> </a:t>
            </a:r>
            <a:r>
              <a:rPr lang="en-US" b="1" dirty="0" smtClean="0"/>
              <a:t>13.</a:t>
            </a:r>
            <a:endParaRPr lang="en-US" dirty="0"/>
          </a:p>
          <a:p>
            <a:r>
              <a:rPr lang="en-US" dirty="0"/>
              <a:t> </a:t>
            </a:r>
          </a:p>
          <a:p>
            <a:r>
              <a:rPr lang="en-US" dirty="0"/>
              <a:t>In this exercise, participants have a random list displaying the steps of the application process. They place them in the correct order for different environments. This activity can be done in breakout rooms if time allows or can just be done verbally with the entire group.</a:t>
            </a:r>
          </a:p>
          <a:p>
            <a:r>
              <a:rPr lang="en-US" dirty="0"/>
              <a:t> </a:t>
            </a:r>
          </a:p>
          <a:p>
            <a:r>
              <a:rPr lang="en-US" dirty="0"/>
              <a:t>Instructions:</a:t>
            </a:r>
          </a:p>
          <a:p>
            <a:pPr marL="181188" indent="-181188">
              <a:buFont typeface="Arial" panose="020B0604020202020204" pitchFamily="34" charset="0"/>
              <a:buChar char="•"/>
            </a:pPr>
            <a:r>
              <a:rPr lang="en-US" sz="1200" b="1" kern="0" dirty="0" smtClean="0"/>
              <a:t>Review the steps shown in the participant guide. Working with your group, place them in the correct order as required by NCQA when all files are required to go to the Credentialing Committee for review and decision</a:t>
            </a:r>
            <a:r>
              <a:rPr lang="en-US" dirty="0"/>
              <a:t> </a:t>
            </a:r>
          </a:p>
        </p:txBody>
      </p:sp>
    </p:spTree>
    <p:extLst>
      <p:ext uri="{BB962C8B-B14F-4D97-AF65-F5344CB8AC3E}">
        <p14:creationId xmlns:p14="http://schemas.microsoft.com/office/powerpoint/2010/main" val="3705504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correct steps:</a:t>
            </a:r>
          </a:p>
          <a:p>
            <a:r>
              <a:rPr lang="en-US" dirty="0"/>
              <a:t> </a:t>
            </a:r>
          </a:p>
          <a:p>
            <a:r>
              <a:rPr lang="en-US" b="1" dirty="0"/>
              <a:t>As required by NCQA Health Plan Standards</a:t>
            </a:r>
            <a:r>
              <a:rPr lang="en-US" dirty="0"/>
              <a:t>:</a:t>
            </a:r>
          </a:p>
          <a:p>
            <a:r>
              <a:rPr lang="en-US" dirty="0"/>
              <a:t> </a:t>
            </a:r>
            <a:endParaRPr lang="en-US" sz="1100" dirty="0"/>
          </a:p>
          <a:p>
            <a:pPr defTabSz="966612">
              <a:spcBef>
                <a:spcPts val="634"/>
              </a:spcBef>
              <a:defRPr/>
            </a:pPr>
            <a:r>
              <a:rPr lang="en-US" b="1" u="sng" dirty="0"/>
              <a:t>Scenario B: MCO that requires all files to go to the Credentialing Committee.</a:t>
            </a:r>
          </a:p>
          <a:p>
            <a:pPr>
              <a:spcBef>
                <a:spcPts val="634"/>
              </a:spcBef>
            </a:pPr>
            <a:endParaRPr lang="en-US" dirty="0"/>
          </a:p>
          <a:p>
            <a:pPr>
              <a:spcBef>
                <a:spcPts val="634"/>
              </a:spcBef>
            </a:pPr>
            <a:r>
              <a:rPr lang="en-US" dirty="0"/>
              <a:t>Answer for Scenario B:</a:t>
            </a:r>
            <a:endParaRPr lang="en-US" sz="1100" dirty="0"/>
          </a:p>
          <a:p>
            <a:pPr marL="664358" lvl="1" indent="-181188">
              <a:buFont typeface="Arial" panose="020B0604020202020204" pitchFamily="34" charset="0"/>
              <a:buChar char="•"/>
            </a:pPr>
            <a:r>
              <a:rPr lang="en-US" dirty="0"/>
              <a:t>Application is received (H)</a:t>
            </a:r>
          </a:p>
          <a:p>
            <a:pPr marL="664358" lvl="1" indent="-181188">
              <a:buFont typeface="Arial" panose="020B0604020202020204" pitchFamily="34" charset="0"/>
              <a:buChar char="•"/>
            </a:pPr>
            <a:r>
              <a:rPr lang="en-US" dirty="0"/>
              <a:t>Verify completeness and that all requested materials are included (D)</a:t>
            </a:r>
          </a:p>
          <a:p>
            <a:pPr marL="664358" lvl="1" indent="-181188">
              <a:buFont typeface="Arial" panose="020B0604020202020204" pitchFamily="34" charset="0"/>
              <a:buChar char="•"/>
            </a:pPr>
            <a:r>
              <a:rPr lang="en-US" dirty="0"/>
              <a:t>Process application: conduct primary source verification (I)</a:t>
            </a:r>
          </a:p>
          <a:p>
            <a:pPr marL="664358" lvl="1" indent="-181188">
              <a:buFont typeface="Arial" panose="020B0604020202020204" pitchFamily="34" charset="0"/>
              <a:buChar char="•"/>
            </a:pPr>
            <a:r>
              <a:rPr lang="en-US" dirty="0"/>
              <a:t>Credentialing Committee to review and approve (L)</a:t>
            </a:r>
          </a:p>
          <a:p>
            <a:pPr marL="664358" lvl="1" indent="-181188">
              <a:buFont typeface="Arial" panose="020B0604020202020204" pitchFamily="34" charset="0"/>
              <a:buChar char="•"/>
            </a:pPr>
            <a:r>
              <a:rPr lang="en-US" dirty="0"/>
              <a:t>Notify applicant of final decision (E)</a:t>
            </a:r>
          </a:p>
          <a:p>
            <a:pPr lvl="1"/>
            <a:endParaRPr lang="en-US" dirty="0"/>
          </a:p>
          <a:p>
            <a:endParaRPr lang="en-US" b="1" dirty="0"/>
          </a:p>
          <a:p>
            <a:r>
              <a:rPr lang="en-US" b="1" strike="noStrike" dirty="0"/>
              <a:t>Now ask </a:t>
            </a:r>
            <a:r>
              <a:rPr lang="en-US" strike="noStrike" dirty="0"/>
              <a:t>the participants to think about how they perform the process at their facility.  Ask the participants if their process exactly follows what the accrediting bodies require. </a:t>
            </a:r>
            <a:r>
              <a:rPr lang="en-US" dirty="0"/>
              <a:t>For instance, some may include more steps, for instance the use of a credentials committee in a Joint Commission-accredited hospital, use of an expedited credentialing process, etc.</a:t>
            </a:r>
          </a:p>
          <a:p>
            <a:r>
              <a:rPr lang="en-US" dirty="0"/>
              <a:t> </a:t>
            </a:r>
          </a:p>
          <a:p>
            <a:r>
              <a:rPr lang="en-US" b="1" dirty="0"/>
              <a:t>Emphasize </a:t>
            </a:r>
            <a:r>
              <a:rPr lang="en-US" dirty="0"/>
              <a:t>that, when reading exam questions, they need to focus on the specific standard addressed, not the way they do it at their facility.+</a:t>
            </a:r>
          </a:p>
          <a:p>
            <a:endParaRPr lang="en-US" dirty="0"/>
          </a:p>
          <a:p>
            <a:pPr lvl="0"/>
            <a:r>
              <a:rPr lang="en-US" b="1" dirty="0"/>
              <a:t>Review</a:t>
            </a:r>
            <a:r>
              <a:rPr lang="en-US" dirty="0"/>
              <a:t> two or three areas where the requirements are different across the accrediting bodies. For example:  </a:t>
            </a:r>
          </a:p>
          <a:p>
            <a:pPr marL="181240" indent="-181240">
              <a:buFont typeface="Arial" panose="020B0604020202020204" pitchFamily="34" charset="0"/>
              <a:buChar char="•"/>
            </a:pPr>
            <a:r>
              <a:rPr lang="en-US" dirty="0"/>
              <a:t>NCQA and URAC set time limits on verification – TJC, HFAP and DNV do not. </a:t>
            </a:r>
          </a:p>
          <a:p>
            <a:pPr marL="181240" indent="-181240">
              <a:buFont typeface="Arial" panose="020B0604020202020204" pitchFamily="34" charset="0"/>
              <a:buChar char="•"/>
            </a:pPr>
            <a:r>
              <a:rPr lang="en-US" dirty="0"/>
              <a:t>TJC and HFAP require competency to be documented by peer recommendations and verification of experience, NCQA does not.  </a:t>
            </a:r>
          </a:p>
          <a:p>
            <a:pPr marL="181240" indent="-181240">
              <a:buFont typeface="Arial" panose="020B0604020202020204" pitchFamily="34" charset="0"/>
              <a:buChar char="•"/>
            </a:pPr>
            <a:r>
              <a:rPr lang="en-US" dirty="0"/>
              <a:t>DNV does not require peer recommendations at reappointment.  TJC only requires for practitioner with low or no volume of activity.</a:t>
            </a:r>
          </a:p>
          <a:p>
            <a:endParaRPr lang="en-US" dirty="0"/>
          </a:p>
          <a:p>
            <a:endParaRPr lang="en-US" dirty="0"/>
          </a:p>
          <a:p>
            <a:r>
              <a:rPr lang="en-US" b="1" dirty="0"/>
              <a:t>DNV</a:t>
            </a:r>
          </a:p>
          <a:p>
            <a:pPr marL="664546" lvl="1" indent="-181240">
              <a:buFont typeface="Arial" panose="020B0604020202020204" pitchFamily="34" charset="0"/>
              <a:buChar char="•"/>
            </a:pPr>
            <a:r>
              <a:rPr lang="en-US" dirty="0"/>
              <a:t>Does not REQUIRE an MEC (There are requirements about review/recommendations IF you have one.)</a:t>
            </a:r>
          </a:p>
          <a:p>
            <a:pPr marL="664546" lvl="1" indent="-181240">
              <a:buFont typeface="Arial" panose="020B0604020202020204" pitchFamily="34" charset="0"/>
              <a:buChar char="•"/>
            </a:pPr>
            <a:r>
              <a:rPr lang="en-US" dirty="0"/>
              <a:t>Does not REQUIRE a Credentials Committee</a:t>
            </a:r>
          </a:p>
          <a:p>
            <a:pPr marL="664546" lvl="1" indent="-181240">
              <a:buFont typeface="Arial" panose="020B0604020202020204" pitchFamily="34" charset="0"/>
              <a:buChar char="•"/>
            </a:pPr>
            <a:r>
              <a:rPr lang="en-US" dirty="0"/>
              <a:t>Does not REQUIRE a Chief of Service/Department Chair/Medical Director (States that the “medical staff”  reviews, etc.  Does not provide a title.)</a:t>
            </a:r>
          </a:p>
          <a:p>
            <a:endParaRPr lang="en-US" dirty="0"/>
          </a:p>
        </p:txBody>
      </p:sp>
      <p:sp>
        <p:nvSpPr>
          <p:cNvPr id="4" name="Slide Number Placeholder 3"/>
          <p:cNvSpPr>
            <a:spLocks noGrp="1"/>
          </p:cNvSpPr>
          <p:nvPr>
            <p:ph type="sldNum" sz="quarter" idx="5"/>
          </p:nvPr>
        </p:nvSpPr>
        <p:spPr/>
        <p:txBody>
          <a:bodyPr/>
          <a:lstStyle/>
          <a:p>
            <a:fld id="{29E0F778-6D17-413E-834D-B4D6A6FF5A42}" type="slidenum">
              <a:rPr lang="en-US" smtClean="0"/>
              <a:t>25</a:t>
            </a:fld>
            <a:endParaRPr lang="en-US"/>
          </a:p>
        </p:txBody>
      </p:sp>
    </p:spTree>
    <p:extLst>
      <p:ext uri="{BB962C8B-B14F-4D97-AF65-F5344CB8AC3E}">
        <p14:creationId xmlns:p14="http://schemas.microsoft.com/office/powerpoint/2010/main" val="486169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Aft>
                <a:spcPts val="1269"/>
              </a:spcAft>
            </a:pPr>
            <a:r>
              <a:rPr lang="en-US" dirty="0"/>
              <a:t>Expedited credentialing is the process by which delegate authority is implemented.  In a hospital setting, TJC and DNV recognize delegate authority to streamline the governing body approval process for credentialing.</a:t>
            </a:r>
          </a:p>
          <a:p>
            <a:pPr marL="0" lvl="1">
              <a:spcAft>
                <a:spcPts val="1269"/>
              </a:spcAft>
            </a:pPr>
            <a:endParaRPr lang="en-US" dirty="0"/>
          </a:p>
          <a:p>
            <a:pPr marL="181188" lvl="1" indent="-181188">
              <a:spcAft>
                <a:spcPts val="1269"/>
              </a:spcAft>
              <a:buFont typeface="Arial" panose="020B0604020202020204" pitchFamily="34" charset="0"/>
              <a:buChar char="•"/>
            </a:pPr>
            <a:r>
              <a:rPr lang="en-US" dirty="0"/>
              <a:t>Emphasize that the MEC function cannot be expedited; only the board approval function.</a:t>
            </a:r>
          </a:p>
          <a:p>
            <a:pPr marL="181188" lvl="1" indent="-181188">
              <a:spcAft>
                <a:spcPts val="1269"/>
              </a:spcAft>
              <a:buFont typeface="Arial" panose="020B0604020202020204" pitchFamily="34" charset="0"/>
              <a:buChar char="•"/>
            </a:pPr>
            <a:r>
              <a:rPr lang="en-US" dirty="0"/>
              <a:t>Emphasize that, although this standard is a medical staff standard and the medical staff must develop the criteria, the governing body owns the expedited approval process as it is the final authority.</a:t>
            </a:r>
          </a:p>
          <a:p>
            <a:pPr marL="181240" indent="-181240">
              <a:spcAft>
                <a:spcPts val="1269"/>
              </a:spcAft>
              <a:buFont typeface="Arial" panose="020B0604020202020204" pitchFamily="34" charset="0"/>
              <a:buChar char="•"/>
            </a:pPr>
            <a:r>
              <a:rPr lang="en-US" dirty="0"/>
              <a:t>Note that the subcommittee can be named whatever you want to call it, but we are using the label "Expedited Credentialing Subcommittee" as an example only.  </a:t>
            </a:r>
          </a:p>
          <a:p>
            <a:endParaRPr lang="en-US" dirty="0"/>
          </a:p>
        </p:txBody>
      </p:sp>
      <p:sp>
        <p:nvSpPr>
          <p:cNvPr id="4" name="Slide Number Placeholder 3"/>
          <p:cNvSpPr>
            <a:spLocks noGrp="1"/>
          </p:cNvSpPr>
          <p:nvPr>
            <p:ph type="sldNum" sz="quarter" idx="5"/>
          </p:nvPr>
        </p:nvSpPr>
        <p:spPr/>
        <p:txBody>
          <a:bodyPr/>
          <a:lstStyle/>
          <a:p>
            <a:fld id="{29E0F778-6D17-413E-834D-B4D6A6FF5A42}" type="slidenum">
              <a:rPr lang="en-US" smtClean="0"/>
              <a:t>26</a:t>
            </a:fld>
            <a:endParaRPr lang="en-US"/>
          </a:p>
        </p:txBody>
      </p:sp>
    </p:spTree>
    <p:extLst>
      <p:ext uri="{BB962C8B-B14F-4D97-AF65-F5344CB8AC3E}">
        <p14:creationId xmlns:p14="http://schemas.microsoft.com/office/powerpoint/2010/main" val="1366324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Delegate authority – various accrediting bodies recognize delegate authority to streamline the credentialing process.  In a hospital setting, TJC and DNV have similar requirements to expedite credentialing.  In a managed care environment, NCQA and URAC allow for medical director approval for clean applications.</a:t>
            </a:r>
          </a:p>
          <a:p>
            <a:r>
              <a:rPr lang="en-US" dirty="0"/>
              <a:t> </a:t>
            </a:r>
          </a:p>
        </p:txBody>
      </p:sp>
      <p:sp>
        <p:nvSpPr>
          <p:cNvPr id="4" name="Slide Number Placeholder 3"/>
          <p:cNvSpPr>
            <a:spLocks noGrp="1"/>
          </p:cNvSpPr>
          <p:nvPr>
            <p:ph type="sldNum" sz="quarter" idx="5"/>
          </p:nvPr>
        </p:nvSpPr>
        <p:spPr/>
        <p:txBody>
          <a:bodyPr/>
          <a:lstStyle/>
          <a:p>
            <a:fld id="{29E0F778-6D17-413E-834D-B4D6A6FF5A42}" type="slidenum">
              <a:rPr lang="en-US" smtClean="0"/>
              <a:t>27</a:t>
            </a:fld>
            <a:endParaRPr lang="en-US"/>
          </a:p>
        </p:txBody>
      </p:sp>
    </p:spTree>
    <p:extLst>
      <p:ext uri="{BB962C8B-B14F-4D97-AF65-F5344CB8AC3E}">
        <p14:creationId xmlns:p14="http://schemas.microsoft.com/office/powerpoint/2010/main" val="849909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Week 1 online module 2, the enrollment process was covered in great detail.  Often considered as part of the onboarding process, the enrollment process will include the request to enroll and/or contract with a payer through completion of required documents that may include a credentialing application, enrollment forms, and other payer specific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Ask:  What is the difference between enrollment and credentialing?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Enrollment is the process of submitting the application and supporting documents for the payers to use for credentialing.   Credentialing is the actual processing of applications for participation, including verification and decision-making.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Ask:  What are examples of payers for which an MSP would enroll a provider?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Government payers:  Medicare / Medicaid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Commercial Payers, e.g., Aetna, Blue Cross Blue Shield, United Healthcare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Military/veterans: Tricare/TriWest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Workers’ Compensation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key concept to remember is that enrollment is not the same as credentialing.  Providers are enrolled with payers by submitting an application and supporting documents.  Payers use that information to credential the provider following accreditation standards, such as NCQA and URAC, and CMS for managed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 enrollment responsibilities were covered including how to enroll providers with commercial payers, both delegated and non-delegated, Medicare and State Medicaid.  If an organization holds delegation status with a payer, the provider is credentialed internally by that organization.  After providers are enrolled, regular reporting occurs including any changes in information and any providers that need to be terminated from the health plan.  All new providers are enrolled following the same process, but under delegation, all of the provider data is submitted on a roster.  Facilities are also enrolled, such as surgery centers, home health agencies, suppliers such as durable medical equipment or DME companies.  In order for providers to maintain their participation status with a payer, re-enrollment must occur every 3 years with commercial payers for non-delegated entities.  Under delegation, the organization must recredential the provider at least every 3 years and report those activities to the payer.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lastly, the online course discussed the ongoing activities that are necessary for a successful enrollment process.  Provider data must be maintained in the organization’s own database to support reporting and if required by payers, CAQH ProView data must also be maintained on a regular basis.  Data accuracy is extremely important to ensure that providers are reflected in directories so that members can locate an appropriate provider and have correct contact information, especially in a delegation arrangement.  Health plans undergo audits by CMS and may be penalized, including monetary fines, for having inaccurate data in a directory.  It is also a good idea to regularly audit online directories to ensure your provider’s data is reflected correctly.</a:t>
            </a:r>
          </a:p>
        </p:txBody>
      </p:sp>
      <p:sp>
        <p:nvSpPr>
          <p:cNvPr id="4" name="Slide Number Placeholder 3"/>
          <p:cNvSpPr>
            <a:spLocks noGrp="1"/>
          </p:cNvSpPr>
          <p:nvPr>
            <p:ph type="sldNum" sz="quarter" idx="5"/>
          </p:nvPr>
        </p:nvSpPr>
        <p:spPr/>
        <p:txBody>
          <a:bodyPr/>
          <a:lstStyle/>
          <a:p>
            <a:fld id="{29E0F778-6D17-413E-834D-B4D6A6FF5A42}" type="slidenum">
              <a:rPr lang="en-US" smtClean="0"/>
              <a:t>28</a:t>
            </a:fld>
            <a:endParaRPr lang="en-US"/>
          </a:p>
        </p:txBody>
      </p:sp>
    </p:spTree>
    <p:extLst>
      <p:ext uri="{BB962C8B-B14F-4D97-AF65-F5344CB8AC3E}">
        <p14:creationId xmlns:p14="http://schemas.microsoft.com/office/powerpoint/2010/main" val="3449586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0F778-6D17-413E-834D-B4D6A6FF5A42}" type="slidenum">
              <a:rPr lang="en-US" smtClean="0"/>
              <a:t>29</a:t>
            </a:fld>
            <a:endParaRPr lang="en-US"/>
          </a:p>
        </p:txBody>
      </p:sp>
    </p:spTree>
    <p:extLst>
      <p:ext uri="{BB962C8B-B14F-4D97-AF65-F5344CB8AC3E}">
        <p14:creationId xmlns:p14="http://schemas.microsoft.com/office/powerpoint/2010/main" val="1031503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Briefly</a:t>
            </a:r>
            <a:r>
              <a:rPr lang="en-US" b="1" dirty="0"/>
              <a:t> </a:t>
            </a:r>
            <a:r>
              <a:rPr lang="en-US" dirty="0"/>
              <a:t>introduce yourself giving participants: </a:t>
            </a:r>
          </a:p>
          <a:p>
            <a:pPr marL="181186" indent="-181186">
              <a:buFont typeface="Wingdings" panose="05000000000000000000" pitchFamily="2" charset="2"/>
              <a:buChar char="§"/>
            </a:pPr>
            <a:r>
              <a:rPr lang="en-US" dirty="0"/>
              <a:t>Your name and background </a:t>
            </a:r>
          </a:p>
          <a:p>
            <a:pPr marL="181186" indent="-181186">
              <a:buFont typeface="Wingdings" panose="05000000000000000000" pitchFamily="2" charset="2"/>
              <a:buChar char="§"/>
            </a:pPr>
            <a:r>
              <a:rPr lang="en-US" dirty="0"/>
              <a:t>Your personal goals for the course (or this can wait until the Ice Breaker activity and the instructors can add their own goals on the whiteboard).</a:t>
            </a:r>
          </a:p>
          <a:p>
            <a:endParaRPr lang="en-US" dirty="0"/>
          </a:p>
          <a:p>
            <a:r>
              <a:rPr lang="en-US" dirty="0"/>
              <a:t>Emphasize that the course will give them a lot of information but will also be fun. </a:t>
            </a:r>
          </a:p>
        </p:txBody>
      </p:sp>
      <p:sp>
        <p:nvSpPr>
          <p:cNvPr id="4" name="Slide Number Placeholder 3"/>
          <p:cNvSpPr>
            <a:spLocks noGrp="1"/>
          </p:cNvSpPr>
          <p:nvPr>
            <p:ph type="sldNum" sz="quarter" idx="5"/>
          </p:nvPr>
        </p:nvSpPr>
        <p:spPr/>
        <p:txBody>
          <a:bodyPr/>
          <a:lstStyle/>
          <a:p>
            <a:pPr defTabSz="966612">
              <a:defRPr/>
            </a:pPr>
            <a:fld id="{16DFDFC2-D9C0-4054-B3C6-3BA371BED1C7}" type="slidenum">
              <a:rPr lang="en-US">
                <a:solidFill>
                  <a:prstClr val="black"/>
                </a:solidFill>
                <a:latin typeface="Calibri"/>
              </a:rPr>
              <a:pPr defTabSz="966612">
                <a:defRPr/>
              </a:pPr>
              <a:t>3</a:t>
            </a:fld>
            <a:endParaRPr lang="en-US">
              <a:solidFill>
                <a:prstClr val="black"/>
              </a:solidFill>
              <a:latin typeface="Calibri"/>
            </a:endParaRPr>
          </a:p>
        </p:txBody>
      </p:sp>
    </p:spTree>
    <p:extLst>
      <p:ext uri="{BB962C8B-B14F-4D97-AF65-F5344CB8AC3E}">
        <p14:creationId xmlns:p14="http://schemas.microsoft.com/office/powerpoint/2010/main" val="3631878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200"/>
              </a:spcBef>
              <a:spcAft>
                <a:spcPts val="300"/>
              </a:spcAft>
            </a:pPr>
            <a:r>
              <a:rPr lang="en-US" sz="1800" b="1" kern="1600" dirty="0">
                <a:effectLst/>
                <a:latin typeface="Arial" panose="020B0604020202020204" pitchFamily="34" charset="0"/>
                <a:ea typeface="Times New Roman" panose="02020603050405020304" pitchFamily="18" charset="0"/>
              </a:rPr>
              <a:t>Activity Enrollment Terminology Exercise – Answer Sheet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PECOS = F</a:t>
            </a:r>
          </a:p>
          <a:p>
            <a:pPr marL="342900" marR="0" lvl="0" indent="-342900">
              <a:lnSpc>
                <a:spcPct val="150000"/>
              </a:lnSpc>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Payer = J</a:t>
            </a:r>
          </a:p>
          <a:p>
            <a:pPr marL="342900" marR="0" lvl="0" indent="-342900">
              <a:lnSpc>
                <a:spcPct val="150000"/>
              </a:lnSpc>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MAC = H</a:t>
            </a:r>
          </a:p>
          <a:p>
            <a:pPr marL="342900" marR="0" lvl="0" indent="-342900">
              <a:lnSpc>
                <a:spcPct val="150000"/>
              </a:lnSpc>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CAQH = K</a:t>
            </a:r>
          </a:p>
          <a:p>
            <a:pPr marL="342900" marR="0" lvl="0" indent="-342900">
              <a:lnSpc>
                <a:spcPct val="150000"/>
              </a:lnSpc>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Member = I</a:t>
            </a:r>
          </a:p>
          <a:p>
            <a:pPr marL="342900" marR="0" lvl="0" indent="-342900">
              <a:lnSpc>
                <a:spcPct val="150000"/>
              </a:lnSpc>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NPI = M</a:t>
            </a:r>
          </a:p>
          <a:p>
            <a:pPr marL="342900" marR="0" lvl="0" indent="-342900">
              <a:lnSpc>
                <a:spcPct val="150000"/>
              </a:lnSpc>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Revalidation = B</a:t>
            </a:r>
          </a:p>
          <a:p>
            <a:pPr marL="342900" marR="0" lvl="0" indent="-342900">
              <a:lnSpc>
                <a:spcPct val="150000"/>
              </a:lnSpc>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Par = G</a:t>
            </a:r>
          </a:p>
          <a:p>
            <a:pPr marL="342900" marR="0" lvl="0" indent="-342900">
              <a:lnSpc>
                <a:spcPct val="150000"/>
              </a:lnSpc>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Medicaid = E</a:t>
            </a:r>
          </a:p>
          <a:p>
            <a:pPr marL="342900" marR="0" lvl="0" indent="-342900">
              <a:lnSpc>
                <a:spcPct val="150000"/>
              </a:lnSpc>
              <a:spcBef>
                <a:spcPts val="600"/>
              </a:spcBef>
              <a:spcAft>
                <a:spcPts val="6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Enrollment = D</a:t>
            </a:r>
          </a:p>
          <a:p>
            <a:endParaRPr lang="en-US" dirty="0"/>
          </a:p>
        </p:txBody>
      </p:sp>
      <p:sp>
        <p:nvSpPr>
          <p:cNvPr id="4" name="Slide Number Placeholder 3"/>
          <p:cNvSpPr>
            <a:spLocks noGrp="1"/>
          </p:cNvSpPr>
          <p:nvPr>
            <p:ph type="sldNum" sz="quarter" idx="5"/>
          </p:nvPr>
        </p:nvSpPr>
        <p:spPr/>
        <p:txBody>
          <a:bodyPr/>
          <a:lstStyle/>
          <a:p>
            <a:fld id="{29E0F778-6D17-413E-834D-B4D6A6FF5A42}" type="slidenum">
              <a:rPr lang="en-US" smtClean="0"/>
              <a:t>30</a:t>
            </a:fld>
            <a:endParaRPr lang="en-US"/>
          </a:p>
        </p:txBody>
      </p:sp>
    </p:spTree>
    <p:extLst>
      <p:ext uri="{BB962C8B-B14F-4D97-AF65-F5344CB8AC3E}">
        <p14:creationId xmlns:p14="http://schemas.microsoft.com/office/powerpoint/2010/main" val="2892152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We’d like to wrap up this session by challenging you and seeing what you remember in the form of a few quiz questions. We’re going to send out five different quiz questions, one at a time. For each question you’ll have a few moments to select your answer, then we’ll project the results on screen and discuss them. </a:t>
            </a:r>
          </a:p>
          <a:p>
            <a:endParaRPr lang="en-US" b="0" dirty="0"/>
          </a:p>
          <a:p>
            <a:r>
              <a:rPr lang="en-US" b="0" i="1" dirty="0"/>
              <a:t>Work with the NAMSS staff member to run through the polling questions below. Discuss each answer as they are projected onscreen.</a:t>
            </a:r>
          </a:p>
          <a:p>
            <a:endParaRPr lang="en-US" b="1" dirty="0"/>
          </a:p>
          <a:p>
            <a:endParaRPr lang="en-US" b="1" dirty="0"/>
          </a:p>
          <a:p>
            <a:r>
              <a:rPr lang="en-US" b="1" dirty="0"/>
              <a:t>Poll</a:t>
            </a:r>
            <a:r>
              <a:rPr lang="en-US" dirty="0"/>
              <a:t>  Discuss after each one based on responses (if wrong answer was selected, explain why).</a:t>
            </a:r>
          </a:p>
          <a:p>
            <a:r>
              <a:rPr lang="en-US" dirty="0"/>
              <a:t> </a:t>
            </a:r>
          </a:p>
          <a:p>
            <a:pPr lvl="0"/>
            <a:r>
              <a:rPr lang="en-US" dirty="0"/>
              <a:t>1.  Which of the following credentials must be tracked on an ongoing basis according to TJC?</a:t>
            </a:r>
          </a:p>
          <a:p>
            <a:pPr marL="724755" lvl="1" indent="-241585">
              <a:buAutoNum type="alphaLcPeriod"/>
            </a:pPr>
            <a:r>
              <a:rPr lang="en-US" dirty="0"/>
              <a:t>Medical school completion</a:t>
            </a:r>
          </a:p>
          <a:p>
            <a:pPr marL="724755" lvl="1" indent="-241585">
              <a:buAutoNum type="alphaLcPeriod"/>
            </a:pPr>
            <a:r>
              <a:rPr lang="en-US" dirty="0"/>
              <a:t>Closed medical malpractice claims</a:t>
            </a:r>
          </a:p>
          <a:p>
            <a:pPr marL="724755" lvl="1" indent="-241585">
              <a:buAutoNum type="alphaLcPeriod"/>
            </a:pPr>
            <a:r>
              <a:rPr lang="en-US" u="sng" dirty="0"/>
              <a:t>Licensure</a:t>
            </a:r>
          </a:p>
          <a:p>
            <a:r>
              <a:rPr lang="en-US" dirty="0"/>
              <a:t> </a:t>
            </a:r>
          </a:p>
          <a:p>
            <a:pPr lvl="0"/>
            <a:r>
              <a:rPr lang="en-US" dirty="0"/>
              <a:t>2.  Which of the following terms describes a step-by-step sequence for proper completion of a task?</a:t>
            </a:r>
          </a:p>
          <a:p>
            <a:pPr marL="724755" lvl="1" indent="-241585">
              <a:buAutoNum type="alphaLcPeriod"/>
            </a:pPr>
            <a:r>
              <a:rPr lang="en-US" dirty="0"/>
              <a:t>Policy</a:t>
            </a:r>
          </a:p>
          <a:p>
            <a:pPr marL="724755" lvl="1" indent="-241585">
              <a:buAutoNum type="alphaLcPeriod"/>
            </a:pPr>
            <a:r>
              <a:rPr lang="en-US" u="sng" dirty="0"/>
              <a:t>Procedure</a:t>
            </a:r>
          </a:p>
          <a:p>
            <a:pPr marL="724755" lvl="1" indent="-241585">
              <a:buAutoNum type="alphaLcPeriod"/>
            </a:pPr>
            <a:r>
              <a:rPr lang="en-US" dirty="0"/>
              <a:t>Rules</a:t>
            </a:r>
          </a:p>
          <a:p>
            <a:r>
              <a:rPr lang="en-US" dirty="0"/>
              <a:t> </a:t>
            </a:r>
          </a:p>
          <a:p>
            <a:pPr lvl="0"/>
            <a:r>
              <a:rPr lang="en-US" dirty="0"/>
              <a:t>3.  In an NCQA-accredited health plan, initial credentialing applications must be completed: </a:t>
            </a:r>
          </a:p>
          <a:p>
            <a:pPr marL="724755" lvl="1" indent="-241585">
              <a:buAutoNum type="alphaLcPeriod"/>
            </a:pPr>
            <a:r>
              <a:rPr lang="en-US" dirty="0"/>
              <a:t>Within 180 days of receipt of a complete application </a:t>
            </a:r>
          </a:p>
          <a:p>
            <a:pPr marL="724755" lvl="1" indent="-241585">
              <a:buAutoNum type="alphaLcPeriod"/>
            </a:pPr>
            <a:r>
              <a:rPr lang="en-US" u="sng" dirty="0"/>
              <a:t>As specified in its credentialing policies</a:t>
            </a:r>
          </a:p>
          <a:p>
            <a:pPr marL="724755" lvl="1" indent="-241585">
              <a:buAutoNum type="alphaLcPeriod"/>
            </a:pPr>
            <a:r>
              <a:rPr lang="en-US" dirty="0"/>
              <a:t>As designated by state regulation</a:t>
            </a:r>
          </a:p>
          <a:p>
            <a:r>
              <a:rPr lang="en-US" dirty="0"/>
              <a:t> </a:t>
            </a:r>
          </a:p>
          <a:p>
            <a:r>
              <a:rPr lang="en-US" dirty="0"/>
              <a:t> 4.  Peer references should be obtained from:</a:t>
            </a:r>
          </a:p>
          <a:p>
            <a:pPr marL="724755" lvl="1" indent="-241585">
              <a:buAutoNum type="alphaLcPeriod"/>
            </a:pPr>
            <a:r>
              <a:rPr lang="en-US" dirty="0"/>
              <a:t>Practitioners who have referred patients to the provider</a:t>
            </a:r>
          </a:p>
          <a:p>
            <a:pPr marL="724755" lvl="1" indent="-241585">
              <a:buAutoNum type="alphaLcPeriod"/>
            </a:pPr>
            <a:r>
              <a:rPr lang="en-US" dirty="0"/>
              <a:t>Former hospital administrators</a:t>
            </a:r>
          </a:p>
          <a:p>
            <a:pPr marL="724755" lvl="1" indent="-241585">
              <a:buAutoNum type="alphaLcPeriod"/>
            </a:pPr>
            <a:r>
              <a:rPr lang="en-US" u="sng" dirty="0"/>
              <a:t>Practitioners in the same professional discipline as the applicant</a:t>
            </a:r>
          </a:p>
          <a:p>
            <a:r>
              <a:rPr lang="en-US" dirty="0"/>
              <a:t/>
            </a:r>
            <a:br>
              <a:rPr lang="en-US" dirty="0"/>
            </a:br>
            <a:r>
              <a:rPr lang="en-US" sz="700" dirty="0"/>
              <a:t> 5</a:t>
            </a:r>
            <a:r>
              <a:rPr lang="en-US" dirty="0"/>
              <a:t>.  When credentialing and privileging practitioners it is appropriate to:</a:t>
            </a:r>
          </a:p>
          <a:p>
            <a:pPr marL="724755" lvl="1" indent="-241585">
              <a:buAutoNum type="alphaLcPeriod"/>
            </a:pPr>
            <a:r>
              <a:rPr lang="en-US" dirty="0"/>
              <a:t>Handle each applicant on a case-by-case basis</a:t>
            </a:r>
          </a:p>
          <a:p>
            <a:pPr marL="724755" lvl="1" indent="-241585">
              <a:buAutoNum type="alphaLcPeriod"/>
            </a:pPr>
            <a:r>
              <a:rPr lang="en-US" u="sng" dirty="0"/>
              <a:t>Follow a routine process for each applicant</a:t>
            </a:r>
          </a:p>
          <a:p>
            <a:pPr marL="724755" lvl="1" indent="-241585">
              <a:buAutoNum type="alphaLcPeriod"/>
            </a:pPr>
            <a:r>
              <a:rPr lang="en-US" dirty="0"/>
              <a:t>Give preferential treatment to those providers whose specialty is primary care</a:t>
            </a:r>
          </a:p>
          <a:p>
            <a:r>
              <a:rPr lang="en-US" dirty="0"/>
              <a:t> </a:t>
            </a:r>
          </a:p>
        </p:txBody>
      </p:sp>
      <p:sp>
        <p:nvSpPr>
          <p:cNvPr id="4" name="Slide Number Placeholder 3"/>
          <p:cNvSpPr>
            <a:spLocks noGrp="1"/>
          </p:cNvSpPr>
          <p:nvPr>
            <p:ph type="sldNum" sz="quarter" idx="5"/>
          </p:nvPr>
        </p:nvSpPr>
        <p:spPr/>
        <p:txBody>
          <a:bodyPr/>
          <a:lstStyle/>
          <a:p>
            <a:fld id="{29E0F778-6D17-413E-834D-B4D6A6FF5A42}" type="slidenum">
              <a:rPr lang="en-US" smtClean="0"/>
              <a:t>31</a:t>
            </a:fld>
            <a:endParaRPr lang="en-US"/>
          </a:p>
        </p:txBody>
      </p:sp>
    </p:spTree>
    <p:extLst>
      <p:ext uri="{BB962C8B-B14F-4D97-AF65-F5344CB8AC3E}">
        <p14:creationId xmlns:p14="http://schemas.microsoft.com/office/powerpoint/2010/main" val="3760487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E0F778-6D17-413E-834D-B4D6A6FF5A42}" type="slidenum">
              <a:rPr lang="en-US" smtClean="0"/>
              <a:t>32</a:t>
            </a:fld>
            <a:endParaRPr lang="en-US"/>
          </a:p>
        </p:txBody>
      </p:sp>
    </p:spTree>
    <p:extLst>
      <p:ext uri="{BB962C8B-B14F-4D97-AF65-F5344CB8AC3E}">
        <p14:creationId xmlns:p14="http://schemas.microsoft.com/office/powerpoint/2010/main" val="306561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530850" cy="3111500"/>
          </a:xfrm>
        </p:spPr>
      </p:sp>
      <p:sp>
        <p:nvSpPr>
          <p:cNvPr id="3" name="Notes Placeholder 2"/>
          <p:cNvSpPr>
            <a:spLocks noGrp="1"/>
          </p:cNvSpPr>
          <p:nvPr>
            <p:ph type="body" idx="1"/>
          </p:nvPr>
        </p:nvSpPr>
        <p:spPr>
          <a:xfrm>
            <a:off x="731520" y="4458532"/>
            <a:ext cx="5852160" cy="4072010"/>
          </a:xfrm>
        </p:spPr>
        <p:txBody>
          <a:bodyPr/>
          <a:lstStyle/>
          <a:p>
            <a:pPr defTabSz="966612">
              <a:defRPr/>
            </a:pPr>
            <a:r>
              <a:rPr lang="en-US" dirty="0"/>
              <a:t>Since our time together is short, we want to lay out some ground rules</a:t>
            </a:r>
          </a:p>
          <a:p>
            <a:pPr marL="181240" indent="-181240">
              <a:buFont typeface="Arial" panose="020B0604020202020204" pitchFamily="34" charset="0"/>
              <a:buChar char="•"/>
            </a:pPr>
            <a:r>
              <a:rPr lang="en-US" dirty="0"/>
              <a:t>Participate, participate, participate – this session will only be successful if you stay involved. The more active you are the more you’ll get out of this!</a:t>
            </a:r>
          </a:p>
          <a:p>
            <a:pPr marL="181240" indent="-181240">
              <a:buFont typeface="Arial" panose="020B0604020202020204" pitchFamily="34" charset="0"/>
              <a:buChar char="•"/>
            </a:pPr>
            <a:r>
              <a:rPr lang="en-US" dirty="0"/>
              <a:t>Keep an Open Mind – some concepts might be new or foreign, remain open and receptive as you learn about new methods and processes</a:t>
            </a:r>
          </a:p>
          <a:p>
            <a:pPr marL="181240" indent="-181240">
              <a:buFont typeface="Arial" panose="020B0604020202020204" pitchFamily="34" charset="0"/>
              <a:buChar char="•"/>
            </a:pPr>
            <a:r>
              <a:rPr lang="en-US" dirty="0"/>
              <a:t>Stay Present – it can be hard with a virtual meeting. But silence that cell phone, close any other tabs you have open and stay with us</a:t>
            </a:r>
          </a:p>
          <a:p>
            <a:pPr marL="181240" indent="-181240">
              <a:buFont typeface="Arial" panose="020B0604020202020204" pitchFamily="34" charset="0"/>
              <a:buChar char="•"/>
            </a:pPr>
            <a:r>
              <a:rPr lang="en-US" dirty="0"/>
              <a:t>Be Respectful – all opinions and questions are valid – be respectful in your conversations with peers.</a:t>
            </a:r>
          </a:p>
          <a:p>
            <a:pPr marL="181240" indent="-181240">
              <a:buFont typeface="Arial" panose="020B0604020202020204" pitchFamily="34" charset="0"/>
              <a:buChar char="•"/>
            </a:pPr>
            <a:r>
              <a:rPr lang="en-US" dirty="0"/>
              <a:t>Be Brave – this virtual space and zoom tool may be new or unfamiliar to you. Don’t let that keep you from fully participating and getting the most out of this program.</a:t>
            </a:r>
          </a:p>
          <a:p>
            <a:pPr marL="181240" indent="-181240">
              <a:buFont typeface="Arial" panose="020B0604020202020204" pitchFamily="34" charset="0"/>
              <a:buChar char="•"/>
            </a:pPr>
            <a:r>
              <a:rPr lang="en-US" dirty="0"/>
              <a:t>There are No Dumb Questions – it’s true – we don’t expect you to know everything and we are happy to provide the answers.</a:t>
            </a:r>
          </a:p>
          <a:p>
            <a:pPr marL="181240" indent="-181240">
              <a:buFont typeface="Arial" panose="020B0604020202020204" pitchFamily="34" charset="0"/>
              <a:buChar char="•"/>
            </a:pPr>
            <a:r>
              <a:rPr lang="en-US" dirty="0"/>
              <a:t>Have Fun! – Most important one – relax and enjoy yourself, by the end of this program you will be much better situated to prepare yourself for a successful CPMSM exam.</a:t>
            </a:r>
          </a:p>
          <a:p>
            <a:pPr marL="181240" indent="-181240" defTabSz="966612">
              <a:buFont typeface="Arial" panose="020B0604020202020204" pitchFamily="34" charset="0"/>
              <a:buChar char="•"/>
              <a:defRPr/>
            </a:pPr>
            <a:endParaRPr lang="en-US" dirty="0">
              <a:cs typeface="Calibri" panose="020F0502020204030204"/>
            </a:endParaRPr>
          </a:p>
          <a:p>
            <a:r>
              <a:rPr lang="en-US" i="1" dirty="0"/>
              <a:t>Ask: </a:t>
            </a:r>
            <a:r>
              <a:rPr lang="en-US" dirty="0"/>
              <a:t>Please raise your hand if you agree to follow these rules and are ready to continue. If you aren’t comfortable or want to add something to this list please enter it in the chat and we can talk about it.</a:t>
            </a:r>
            <a:endParaRPr lang="en-US" dirty="0">
              <a:solidFill>
                <a:srgbClr val="000000"/>
              </a:solidFill>
              <a:cs typeface="Calibri" panose="020F0502020204030204"/>
            </a:endParaRPr>
          </a:p>
          <a:p>
            <a:pPr>
              <a:buFont typeface="Arial" panose="020B0604020202020204" pitchFamily="34" charset="0"/>
            </a:pPr>
            <a:r>
              <a:rPr lang="en-US" i="1" dirty="0"/>
              <a:t>Wait for participant responses, if any appear unmute the individual and address their concern. Once everyone is ready, move on to the next slide.</a:t>
            </a:r>
            <a:endParaRPr lang="en-US" dirty="0">
              <a:cs typeface="Calibri" panose="020F0502020204030204"/>
            </a:endParaRPr>
          </a:p>
          <a:p>
            <a:pPr marL="181240" indent="-181240">
              <a:buFont typeface="Arial" panose="020B0604020202020204" pitchFamily="34" charset="0"/>
              <a:buChar char="•"/>
            </a:pPr>
            <a:endParaRPr lang="en-US" dirty="0">
              <a:solidFill>
                <a:srgbClr val="000000"/>
              </a:solidFill>
              <a:cs typeface="Calibri" panose="020F0502020204030204"/>
            </a:endParaRPr>
          </a:p>
          <a:p>
            <a:endParaRPr lang="en-US" dirty="0">
              <a:solidFill>
                <a:srgbClr val="000000"/>
              </a:solidFill>
              <a:cs typeface="Calibri" panose="020F0502020204030204"/>
            </a:endParaRPr>
          </a:p>
          <a:p>
            <a:endParaRPr lang="en-US" dirty="0">
              <a:solidFill>
                <a:srgbClr val="FF0000"/>
              </a:solidFill>
              <a:cs typeface="Calibri" panose="020F0502020204030204"/>
            </a:endParaRPr>
          </a:p>
        </p:txBody>
      </p:sp>
      <p:sp>
        <p:nvSpPr>
          <p:cNvPr id="4" name="Slide Number Placeholder 3"/>
          <p:cNvSpPr>
            <a:spLocks noGrp="1"/>
          </p:cNvSpPr>
          <p:nvPr>
            <p:ph type="sldNum" sz="quarter" idx="5"/>
          </p:nvPr>
        </p:nvSpPr>
        <p:spPr/>
        <p:txBody>
          <a:bodyPr/>
          <a:lstStyle/>
          <a:p>
            <a:fld id="{16DFDFC2-D9C0-4054-B3C6-3BA371BED1C7}" type="slidenum">
              <a:rPr lang="en-US" smtClean="0"/>
              <a:t>4</a:t>
            </a:fld>
            <a:endParaRPr lang="en-US"/>
          </a:p>
        </p:txBody>
      </p:sp>
    </p:spTree>
    <p:extLst>
      <p:ext uri="{BB962C8B-B14F-4D97-AF65-F5344CB8AC3E}">
        <p14:creationId xmlns:p14="http://schemas.microsoft.com/office/powerpoint/2010/main" val="219519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414963" cy="3046413"/>
          </a:xfrm>
        </p:spPr>
      </p:sp>
      <p:sp>
        <p:nvSpPr>
          <p:cNvPr id="3" name="Notes Placeholder 2"/>
          <p:cNvSpPr>
            <a:spLocks noGrp="1"/>
          </p:cNvSpPr>
          <p:nvPr>
            <p:ph type="body" idx="1"/>
          </p:nvPr>
        </p:nvSpPr>
        <p:spPr>
          <a:xfrm>
            <a:off x="777875" y="4400658"/>
            <a:ext cx="5958647" cy="4326653"/>
          </a:xfrm>
        </p:spPr>
        <p:txBody>
          <a:bodyPr/>
          <a:lstStyle/>
          <a:p>
            <a:r>
              <a:rPr lang="en-US" dirty="0"/>
              <a:t>Practicing features and the icebreaker activity as people get comfortable with the technology.</a:t>
            </a:r>
          </a:p>
          <a:p>
            <a:endParaRPr lang="en-US" dirty="0"/>
          </a:p>
          <a:p>
            <a:r>
              <a:rPr lang="en-US" dirty="0"/>
              <a:t>See their screen where they can chat, ask questions or raise their hands. In the chat box you’ll see a drop down to ask all panelists or all panelists and attendees.</a:t>
            </a:r>
          </a:p>
          <a:p>
            <a:endParaRPr lang="en-US" dirty="0"/>
          </a:p>
          <a:p>
            <a:r>
              <a:rPr lang="en-US" dirty="0"/>
              <a:t>To ensure you all see where your chat box is, please open that up and type in the number of years experience you have in the medical services profession.</a:t>
            </a:r>
          </a:p>
          <a:p>
            <a:pPr eaLnBrk="1" hangingPunct="1"/>
            <a:endParaRPr lang="en-US" b="0" baseline="0" dirty="0"/>
          </a:p>
          <a:p>
            <a:r>
              <a:rPr lang="en-US" b="1" dirty="0"/>
              <a:t>Ask </a:t>
            </a:r>
            <a:r>
              <a:rPr lang="en-US" dirty="0"/>
              <a:t>if anyone has ever heard the expression “No one of us is as smart as all of us.” </a:t>
            </a:r>
          </a:p>
          <a:p>
            <a:endParaRPr lang="en-US" b="1" dirty="0"/>
          </a:p>
          <a:p>
            <a:r>
              <a:rPr lang="en-US" b="1" dirty="0"/>
              <a:t>Explain </a:t>
            </a:r>
            <a:r>
              <a:rPr lang="en-US" dirty="0"/>
              <a:t>that you and other instructor(s) have x years of experience, which is nowhere near the amount of experience in the room. You will be facilitating the class and sharing your experience, but there is a great resource available in each other</a:t>
            </a:r>
          </a:p>
          <a:p>
            <a:endParaRPr lang="en-US" dirty="0"/>
          </a:p>
          <a:p>
            <a:r>
              <a:rPr lang="en-US" dirty="0"/>
              <a:t>An additional feature of Zoom that we’ll be taking advantage of today is the whiteboarding feature. </a:t>
            </a:r>
          </a:p>
          <a:p>
            <a:endParaRPr lang="en-US" b="1" dirty="0"/>
          </a:p>
          <a:p>
            <a:r>
              <a:rPr lang="en-US" b="1" dirty="0"/>
              <a:t>Instructor to start whiteboard</a:t>
            </a:r>
          </a:p>
          <a:p>
            <a:endParaRPr lang="en-US" dirty="0"/>
          </a:p>
          <a:p>
            <a:r>
              <a:rPr lang="en-US" dirty="0"/>
              <a:t>Have participants write in: </a:t>
            </a:r>
          </a:p>
          <a:p>
            <a:pPr marL="181186" indent="-181186">
              <a:buFont typeface="Wingdings" panose="05000000000000000000" pitchFamily="2" charset="2"/>
              <a:buChar char="§"/>
            </a:pPr>
            <a:r>
              <a:rPr lang="en-US" dirty="0"/>
              <a:t>One personal goal for the course  (clear white board between questions)</a:t>
            </a:r>
          </a:p>
          <a:p>
            <a:pPr marL="181186" indent="-181186">
              <a:buFont typeface="Wingdings" panose="05000000000000000000" pitchFamily="2" charset="2"/>
              <a:buChar char="§"/>
            </a:pPr>
            <a:r>
              <a:rPr lang="en-US" dirty="0"/>
              <a:t>One potential concern </a:t>
            </a:r>
          </a:p>
          <a:p>
            <a:endParaRPr lang="en-US" dirty="0"/>
          </a:p>
          <a:p>
            <a:endParaRPr lang="en-US" dirty="0"/>
          </a:p>
        </p:txBody>
      </p:sp>
      <p:sp>
        <p:nvSpPr>
          <p:cNvPr id="4" name="Slide Number Placeholder 3"/>
          <p:cNvSpPr>
            <a:spLocks noGrp="1"/>
          </p:cNvSpPr>
          <p:nvPr>
            <p:ph type="sldNum" sz="quarter" idx="5"/>
          </p:nvPr>
        </p:nvSpPr>
        <p:spPr/>
        <p:txBody>
          <a:bodyPr/>
          <a:lstStyle/>
          <a:p>
            <a:fld id="{16DFDFC2-D9C0-4054-B3C6-3BA371BED1C7}" type="slidenum">
              <a:rPr lang="en-US" smtClean="0"/>
              <a:t>5</a:t>
            </a:fld>
            <a:endParaRPr lang="en-US"/>
          </a:p>
        </p:txBody>
      </p:sp>
    </p:spTree>
    <p:extLst>
      <p:ext uri="{BB962C8B-B14F-4D97-AF65-F5344CB8AC3E}">
        <p14:creationId xmlns:p14="http://schemas.microsoft.com/office/powerpoint/2010/main" val="17510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DFDFC2-D9C0-4054-B3C6-3BA371BED1C7}" type="slidenum">
              <a:rPr lang="en-US" smtClean="0"/>
              <a:t>6</a:t>
            </a:fld>
            <a:endParaRPr lang="en-US"/>
          </a:p>
        </p:txBody>
      </p:sp>
    </p:spTree>
    <p:extLst>
      <p:ext uri="{BB962C8B-B14F-4D97-AF65-F5344CB8AC3E}">
        <p14:creationId xmlns:p14="http://schemas.microsoft.com/office/powerpoint/2010/main" val="82590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saw on your online module and advertised online – here is the schedule for this blended learning program.</a:t>
            </a:r>
          </a:p>
          <a:p>
            <a:endParaRPr lang="en-US" dirty="0"/>
          </a:p>
          <a:p>
            <a:r>
              <a:rPr lang="en-US" i="1" dirty="0"/>
              <a:t>Ask audience if they have any questions about the schedule or accessing modules or zoom sessions.</a:t>
            </a:r>
          </a:p>
        </p:txBody>
      </p:sp>
      <p:sp>
        <p:nvSpPr>
          <p:cNvPr id="4" name="Slide Number Placeholder 3"/>
          <p:cNvSpPr>
            <a:spLocks noGrp="1"/>
          </p:cNvSpPr>
          <p:nvPr>
            <p:ph type="sldNum" sz="quarter" idx="5"/>
          </p:nvPr>
        </p:nvSpPr>
        <p:spPr/>
        <p:txBody>
          <a:bodyPr/>
          <a:lstStyle/>
          <a:p>
            <a:fld id="{29E0F778-6D17-413E-834D-B4D6A6FF5A42}" type="slidenum">
              <a:rPr lang="en-US" smtClean="0"/>
              <a:t>7</a:t>
            </a:fld>
            <a:endParaRPr lang="en-US"/>
          </a:p>
        </p:txBody>
      </p:sp>
    </p:spTree>
    <p:extLst>
      <p:ext uri="{BB962C8B-B14F-4D97-AF65-F5344CB8AC3E}">
        <p14:creationId xmlns:p14="http://schemas.microsoft.com/office/powerpoint/2010/main" val="3429937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**Instructor note: This information was covered in the online module so just quickly review and ensure everyone has been able to access the participant guide and know where the link is to access these resources.</a:t>
            </a:r>
          </a:p>
        </p:txBody>
      </p:sp>
      <p:sp>
        <p:nvSpPr>
          <p:cNvPr id="4" name="Slide Number Placeholder 3"/>
          <p:cNvSpPr>
            <a:spLocks noGrp="1"/>
          </p:cNvSpPr>
          <p:nvPr>
            <p:ph type="sldNum" sz="quarter" idx="5"/>
          </p:nvPr>
        </p:nvSpPr>
        <p:spPr/>
        <p:txBody>
          <a:bodyPr/>
          <a:lstStyle/>
          <a:p>
            <a:fld id="{29E0F778-6D17-413E-834D-B4D6A6FF5A42}" type="slidenum">
              <a:rPr lang="en-US" smtClean="0"/>
              <a:t>8</a:t>
            </a:fld>
            <a:endParaRPr lang="en-US"/>
          </a:p>
        </p:txBody>
      </p:sp>
    </p:spTree>
    <p:extLst>
      <p:ext uri="{BB962C8B-B14F-4D97-AF65-F5344CB8AC3E}">
        <p14:creationId xmlns:p14="http://schemas.microsoft.com/office/powerpoint/2010/main" val="410892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**Again – this is covered in the online module just make sure they are aware of the resource and how to access it**</a:t>
            </a:r>
          </a:p>
        </p:txBody>
      </p:sp>
      <p:sp>
        <p:nvSpPr>
          <p:cNvPr id="4" name="Slide Number Placeholder 3"/>
          <p:cNvSpPr>
            <a:spLocks noGrp="1"/>
          </p:cNvSpPr>
          <p:nvPr>
            <p:ph type="sldNum" sz="quarter" idx="5"/>
          </p:nvPr>
        </p:nvSpPr>
        <p:spPr/>
        <p:txBody>
          <a:bodyPr/>
          <a:lstStyle/>
          <a:p>
            <a:fld id="{29E0F778-6D17-413E-834D-B4D6A6FF5A42}" type="slidenum">
              <a:rPr lang="en-US" smtClean="0"/>
              <a:t>9</a:t>
            </a:fld>
            <a:endParaRPr lang="en-US"/>
          </a:p>
        </p:txBody>
      </p:sp>
    </p:spTree>
    <p:extLst>
      <p:ext uri="{BB962C8B-B14F-4D97-AF65-F5344CB8AC3E}">
        <p14:creationId xmlns:p14="http://schemas.microsoft.com/office/powerpoint/2010/main" val="695953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95178760"/>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936FE-B82C-4816-9899-41AEFF68CA6C}" type="slidenum">
              <a:rPr lang="en-US" smtClean="0"/>
              <a:t>‹#›</a:t>
            </a:fld>
            <a:endParaRPr lang="en-US"/>
          </a:p>
        </p:txBody>
      </p:sp>
    </p:spTree>
    <p:extLst>
      <p:ext uri="{BB962C8B-B14F-4D97-AF65-F5344CB8AC3E}">
        <p14:creationId xmlns:p14="http://schemas.microsoft.com/office/powerpoint/2010/main" val="1691470609"/>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38200"/>
          </a:xfrm>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524001"/>
            <a:ext cx="5384800" cy="4602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0" y="1524000"/>
            <a:ext cx="5384800" cy="222408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197600" y="3900489"/>
            <a:ext cx="5384800" cy="2225675"/>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936FE-B82C-4816-9899-41AEFF68CA6C}" type="slidenum">
              <a:rPr lang="en-US" smtClean="0"/>
              <a:t>‹#›</a:t>
            </a:fld>
            <a:endParaRPr lang="en-US"/>
          </a:p>
        </p:txBody>
      </p:sp>
    </p:spTree>
    <p:extLst>
      <p:ext uri="{BB962C8B-B14F-4D97-AF65-F5344CB8AC3E}">
        <p14:creationId xmlns:p14="http://schemas.microsoft.com/office/powerpoint/2010/main" val="183346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410065"/>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158" name="Rectangle 14"/>
          <p:cNvSpPr>
            <a:spLocks noGrp="1" noChangeArrowheads="1"/>
          </p:cNvSpPr>
          <p:nvPr>
            <p:ph type="ctrTitle"/>
          </p:nvPr>
        </p:nvSpPr>
        <p:spPr>
          <a:xfrm>
            <a:off x="2133600" y="2442789"/>
            <a:ext cx="6807200" cy="1004046"/>
          </a:xfrm>
        </p:spPr>
        <p:txBody>
          <a:bodyPr/>
          <a:lstStyle>
            <a:lvl1pPr algn="ctr">
              <a:defRPr sz="4000">
                <a:solidFill>
                  <a:schemeClr val="bg1"/>
                </a:solidFill>
              </a:defRPr>
            </a:lvl1pPr>
          </a:lstStyle>
          <a:p>
            <a:pPr lvl="0"/>
            <a:r>
              <a:rPr lang="en-US" noProof="0"/>
              <a:t>Click to edit Master title style</a:t>
            </a:r>
            <a:endParaRPr lang="en-US" noProof="0" dirty="0"/>
          </a:p>
        </p:txBody>
      </p:sp>
      <p:sp>
        <p:nvSpPr>
          <p:cNvPr id="6159" name="Rectangle 15"/>
          <p:cNvSpPr>
            <a:spLocks noGrp="1" noChangeArrowheads="1"/>
          </p:cNvSpPr>
          <p:nvPr>
            <p:ph type="subTitle" idx="1"/>
          </p:nvPr>
        </p:nvSpPr>
        <p:spPr>
          <a:xfrm>
            <a:off x="2133600" y="3581400"/>
            <a:ext cx="6807200" cy="990600"/>
          </a:xfrm>
        </p:spPr>
        <p:txBody>
          <a:bodyPr/>
          <a:lstStyle>
            <a:lvl1pPr marL="0" indent="0" algn="ctr">
              <a:defRPr>
                <a:solidFill>
                  <a:srgbClr val="FDB813"/>
                </a:solidFill>
              </a:defRPr>
            </a:lvl1pPr>
          </a:lstStyle>
          <a:p>
            <a:pPr lvl="0"/>
            <a:r>
              <a:rPr lang="en-US" noProof="0"/>
              <a:t>Click to edit Master subtitle style</a:t>
            </a:r>
            <a:endParaRPr lang="en-US" noProof="0" dirty="0"/>
          </a:p>
        </p:txBody>
      </p:sp>
      <p:sp>
        <p:nvSpPr>
          <p:cNvPr id="9"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6DD0BA8-B96F-4A08-8D9D-4BD08CFA0976}" type="slidenum">
              <a:rPr lang="en-US" smtClean="0"/>
              <a:pPr>
                <a:defRPr/>
              </a:pPr>
              <a:t>‹#›</a:t>
            </a:fld>
            <a:endParaRPr lang="en-US" dirty="0"/>
          </a:p>
        </p:txBody>
      </p:sp>
    </p:spTree>
    <p:extLst>
      <p:ext uri="{BB962C8B-B14F-4D97-AF65-F5344CB8AC3E}">
        <p14:creationId xmlns:p14="http://schemas.microsoft.com/office/powerpoint/2010/main" val="4044930413"/>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6158" name="Rectangle 14"/>
          <p:cNvSpPr>
            <a:spLocks noGrp="1" noChangeArrowheads="1"/>
          </p:cNvSpPr>
          <p:nvPr>
            <p:ph type="ctrTitle"/>
          </p:nvPr>
        </p:nvSpPr>
        <p:spPr>
          <a:xfrm>
            <a:off x="609600" y="2130426"/>
            <a:ext cx="10769600" cy="1470025"/>
          </a:xfrm>
        </p:spPr>
        <p:txBody>
          <a:bodyPr/>
          <a:lstStyle>
            <a:lvl1pPr algn="ctr">
              <a:defRPr sz="4000"/>
            </a:lvl1pPr>
          </a:lstStyle>
          <a:p>
            <a:pPr lvl="0"/>
            <a:r>
              <a:rPr lang="en-US" noProof="0"/>
              <a:t>Click to edit Master title style</a:t>
            </a:r>
            <a:endParaRPr lang="en-US" noProof="0" dirty="0"/>
          </a:p>
        </p:txBody>
      </p:sp>
      <p:sp>
        <p:nvSpPr>
          <p:cNvPr id="6159" name="Rectangle 15"/>
          <p:cNvSpPr>
            <a:spLocks noGrp="1" noChangeArrowheads="1"/>
          </p:cNvSpPr>
          <p:nvPr>
            <p:ph type="subTitle" idx="1"/>
          </p:nvPr>
        </p:nvSpPr>
        <p:spPr>
          <a:xfrm>
            <a:off x="609600" y="3886200"/>
            <a:ext cx="10769600" cy="1752600"/>
          </a:xfrm>
        </p:spPr>
        <p:txBody>
          <a:bodyPr/>
          <a:lstStyle>
            <a:lvl1pPr marL="0" indent="0" algn="ctr">
              <a:defRPr sz="3600"/>
            </a:lvl1pPr>
          </a:lstStyle>
          <a:p>
            <a:pPr lvl="0"/>
            <a:r>
              <a:rPr lang="en-US" noProof="0"/>
              <a:t>Click to edit Master subtitle style</a:t>
            </a:r>
            <a:endParaRPr lang="en-US" noProof="0" dirty="0"/>
          </a:p>
        </p:txBody>
      </p:sp>
      <p:sp>
        <p:nvSpPr>
          <p:cNvPr id="9"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D15A4DB7-C6B4-4434-A182-27FB79C89998}" type="slidenum">
              <a:rPr lang="en-US" smtClean="0"/>
              <a:pPr>
                <a:defRPr/>
              </a:pPr>
              <a:t>‹#›</a:t>
            </a:fld>
            <a:endParaRPr lang="en-US" dirty="0"/>
          </a:p>
        </p:txBody>
      </p:sp>
    </p:spTree>
    <p:extLst>
      <p:ext uri="{BB962C8B-B14F-4D97-AF65-F5344CB8AC3E}">
        <p14:creationId xmlns:p14="http://schemas.microsoft.com/office/powerpoint/2010/main" val="3696290020"/>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3984" y="424751"/>
            <a:ext cx="10160000" cy="484710"/>
          </a:xfrm>
        </p:spPr>
        <p:txBody>
          <a:bodyPr/>
          <a:lstStyle/>
          <a:p>
            <a:r>
              <a:rPr lang="en-US" dirty="0"/>
              <a:t>Click to edit Master title style</a:t>
            </a:r>
          </a:p>
        </p:txBody>
      </p:sp>
      <p:sp>
        <p:nvSpPr>
          <p:cNvPr id="3" name="Content Placeholder 2"/>
          <p:cNvSpPr>
            <a:spLocks noGrp="1"/>
          </p:cNvSpPr>
          <p:nvPr>
            <p:ph idx="1"/>
          </p:nvPr>
        </p:nvSpPr>
        <p:spPr>
          <a:xfrm>
            <a:off x="563984" y="1248747"/>
            <a:ext cx="10160000" cy="4525963"/>
          </a:xfrm>
        </p:spPr>
        <p:txBody>
          <a:bodyPr/>
          <a:lstStyle>
            <a:lvl1pPr marL="457200" indent="-457200">
              <a:buFont typeface="Arial" pitchFamily="34" charset="0"/>
              <a:buChar char="•"/>
              <a:defRPr sz="2800">
                <a:solidFill>
                  <a:srgbClr val="54565B"/>
                </a:solidFill>
                <a:latin typeface="Calibri" panose="020F0502020204030204" pitchFamily="34" charset="0"/>
                <a:cs typeface="Calibri" panose="020F0502020204030204" pitchFamily="34" charset="0"/>
              </a:defRPr>
            </a:lvl1pPr>
            <a:lvl2pPr>
              <a:defRPr sz="2600">
                <a:solidFill>
                  <a:srgbClr val="54565B"/>
                </a:solidFill>
                <a:latin typeface="Calibri" panose="020F0502020204030204" pitchFamily="34" charset="0"/>
                <a:cs typeface="Calibri" panose="020F0502020204030204" pitchFamily="34" charset="0"/>
              </a:defRPr>
            </a:lvl2pPr>
            <a:lvl3pPr>
              <a:defRPr sz="2400">
                <a:solidFill>
                  <a:srgbClr val="54565B"/>
                </a:solidFill>
                <a:latin typeface="Calibri" panose="020F0502020204030204" pitchFamily="34" charset="0"/>
                <a:cs typeface="Calibri" panose="020F0502020204030204" pitchFamily="34" charset="0"/>
              </a:defRPr>
            </a:lvl3pPr>
            <a:lvl4pPr>
              <a:defRPr sz="2000">
                <a:solidFill>
                  <a:srgbClr val="54565B"/>
                </a:solidFill>
                <a:latin typeface="Calibri" panose="020F0502020204030204" pitchFamily="34" charset="0"/>
                <a:cs typeface="Calibri" panose="020F0502020204030204" pitchFamily="34" charset="0"/>
              </a:defRPr>
            </a:lvl4pPr>
            <a:lvl5pPr>
              <a:defRPr sz="2000">
                <a:solidFill>
                  <a:srgbClr val="54565B"/>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896F3D-2AC8-422E-8B3A-F694A4BFA790}" type="slidenum">
              <a:rPr lang="en-US" smtClean="0"/>
              <a:pPr>
                <a:defRPr/>
              </a:pPr>
              <a:t>‹#›</a:t>
            </a:fld>
            <a:endParaRPr lang="en-US" dirty="0"/>
          </a:p>
        </p:txBody>
      </p:sp>
    </p:spTree>
    <p:extLst>
      <p:ext uri="{BB962C8B-B14F-4D97-AF65-F5344CB8AC3E}">
        <p14:creationId xmlns:p14="http://schemas.microsoft.com/office/powerpoint/2010/main" val="3235336402"/>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rgbClr val="54565B"/>
                </a:solidFill>
                <a:latin typeface="+mn-lt"/>
              </a:defRPr>
            </a:lvl1pPr>
            <a:lvl2pPr>
              <a:defRPr sz="2600">
                <a:solidFill>
                  <a:srgbClr val="54565B"/>
                </a:solidFill>
                <a:latin typeface="+mn-lt"/>
              </a:defRPr>
            </a:lvl2pPr>
            <a:lvl3pPr>
              <a:defRPr sz="2400">
                <a:solidFill>
                  <a:srgbClr val="54565B"/>
                </a:solidFill>
                <a:latin typeface="+mn-lt"/>
              </a:defRPr>
            </a:lvl3pPr>
            <a:lvl4pPr>
              <a:defRPr sz="2000">
                <a:solidFill>
                  <a:srgbClr val="54565B"/>
                </a:solidFill>
                <a:latin typeface="+mn-lt"/>
              </a:defRPr>
            </a:lvl4pPr>
            <a:lvl5pPr>
              <a:defRPr sz="2000">
                <a:solidFill>
                  <a:srgbClr val="54565B"/>
                </a:solidFill>
                <a:latin typeface="+mn-lt"/>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lang="en-US" sz="2800" dirty="0" smtClean="0">
                <a:solidFill>
                  <a:srgbClr val="54565B"/>
                </a:solidFill>
                <a:latin typeface="+mn-lt"/>
                <a:ea typeface="+mn-ea"/>
                <a:cs typeface="+mn-cs"/>
              </a:defRPr>
            </a:lvl1pPr>
            <a:lvl2pPr marL="742950" indent="-285750">
              <a:defRPr lang="en-US" sz="2600" dirty="0" smtClean="0">
                <a:solidFill>
                  <a:srgbClr val="54565B"/>
                </a:solidFill>
                <a:latin typeface="+mn-lt"/>
              </a:defRPr>
            </a:lvl2pPr>
            <a:lvl3pPr marL="1143000" indent="-228600">
              <a:defRPr lang="en-US" sz="2400" dirty="0" smtClean="0">
                <a:solidFill>
                  <a:srgbClr val="54565B"/>
                </a:solidFill>
                <a:latin typeface="+mn-lt"/>
              </a:defRPr>
            </a:lvl3pPr>
            <a:lvl4pPr>
              <a:defRPr sz="2000">
                <a:solidFill>
                  <a:srgbClr val="54565B"/>
                </a:solidFill>
                <a:latin typeface="+mn-lt"/>
              </a:defRPr>
            </a:lvl4pPr>
            <a:lvl5pPr>
              <a:defRPr sz="2000">
                <a:solidFill>
                  <a:srgbClr val="54565B"/>
                </a:solidFill>
                <a:latin typeface="+mn-lt"/>
              </a:defRPr>
            </a:lvl5pPr>
            <a:lvl6pPr>
              <a:defRPr sz="1800"/>
            </a:lvl6pPr>
            <a:lvl7pPr>
              <a:defRPr sz="1800"/>
            </a:lvl7pPr>
            <a:lvl8pPr>
              <a:defRPr sz="1800"/>
            </a:lvl8pPr>
            <a:lvl9pPr>
              <a:defRPr sz="1800"/>
            </a:lvl9pPr>
          </a:lstStyle>
          <a:p>
            <a:pPr marL="342900" lvl="0" indent="-342900" algn="l" rtl="0" eaLnBrk="1" fontAlgn="base" hangingPunct="1">
              <a:spcBef>
                <a:spcPct val="0"/>
              </a:spcBef>
              <a:spcAft>
                <a:spcPct val="0"/>
              </a:spcAft>
            </a:pPr>
            <a:r>
              <a:rPr lang="en-US" dirty="0"/>
              <a:t>Edit Master text styles</a:t>
            </a:r>
          </a:p>
          <a:p>
            <a:pPr marL="742950" lvl="1" indent="-285750" algn="l" rtl="0" eaLnBrk="1" fontAlgn="base" hangingPunct="1">
              <a:spcBef>
                <a:spcPct val="20000"/>
              </a:spcBef>
              <a:spcAft>
                <a:spcPct val="0"/>
              </a:spcAft>
              <a:buChar char="–"/>
            </a:pPr>
            <a:r>
              <a:rPr lang="en-US" dirty="0"/>
              <a:t>Second level</a:t>
            </a:r>
          </a:p>
          <a:p>
            <a:pPr marL="1143000" lvl="2" indent="-228600" algn="l" rtl="0" eaLnBrk="1" fontAlgn="base" hangingPunct="1">
              <a:spcBef>
                <a:spcPct val="20000"/>
              </a:spcBef>
              <a:spcAft>
                <a:spcPct val="0"/>
              </a:spcAft>
              <a:buChar char="•"/>
            </a:pPr>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5FD80617-E080-4815-ADFA-1F4C4D2310BD}" type="slidenum">
              <a:rPr lang="en-US" smtClean="0"/>
              <a:pPr>
                <a:defRPr/>
              </a:pPr>
              <a:t>‹#›</a:t>
            </a:fld>
            <a:endParaRPr lang="en-US" dirty="0"/>
          </a:p>
        </p:txBody>
      </p:sp>
    </p:spTree>
    <p:extLst>
      <p:ext uri="{BB962C8B-B14F-4D97-AF65-F5344CB8AC3E}">
        <p14:creationId xmlns:p14="http://schemas.microsoft.com/office/powerpoint/2010/main" val="502695079"/>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002377"/>
            <a:ext cx="10972800" cy="48474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64376"/>
            <a:ext cx="5386917" cy="39724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09600" y="2144712"/>
            <a:ext cx="5386917" cy="3951288"/>
          </a:xfrm>
        </p:spPr>
        <p:txBody>
          <a:bodyPr/>
          <a:lstStyle>
            <a:lvl1pPr>
              <a:defRPr sz="2800">
                <a:solidFill>
                  <a:srgbClr val="54565B"/>
                </a:solidFill>
                <a:latin typeface="+mn-lt"/>
              </a:defRPr>
            </a:lvl1pPr>
            <a:lvl2pPr>
              <a:defRPr sz="2600">
                <a:solidFill>
                  <a:srgbClr val="54565B"/>
                </a:solidFill>
                <a:latin typeface="+mn-lt"/>
              </a:defRPr>
            </a:lvl2pPr>
            <a:lvl3pPr>
              <a:defRPr sz="2400">
                <a:solidFill>
                  <a:srgbClr val="54565B"/>
                </a:solidFill>
                <a:latin typeface="+mn-lt"/>
              </a:defRPr>
            </a:lvl3pPr>
            <a:lvl4pPr>
              <a:defRPr sz="2000">
                <a:solidFill>
                  <a:srgbClr val="54565B"/>
                </a:solidFill>
                <a:latin typeface="+mn-lt"/>
              </a:defRPr>
            </a:lvl4pPr>
            <a:lvl5pPr>
              <a:defRPr sz="2000">
                <a:solidFill>
                  <a:srgbClr val="54565B"/>
                </a:solidFill>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800490"/>
            <a:ext cx="5389033" cy="361129"/>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144712"/>
            <a:ext cx="5389033" cy="3951288"/>
          </a:xfrm>
        </p:spPr>
        <p:txBody>
          <a:bodyPr/>
          <a:lstStyle>
            <a:lvl1pPr>
              <a:defRPr sz="2800">
                <a:solidFill>
                  <a:srgbClr val="54565B"/>
                </a:solidFill>
                <a:latin typeface="+mn-lt"/>
              </a:defRPr>
            </a:lvl1pPr>
            <a:lvl2pPr>
              <a:defRPr sz="2600">
                <a:solidFill>
                  <a:srgbClr val="54565B"/>
                </a:solidFill>
                <a:latin typeface="+mn-lt"/>
              </a:defRPr>
            </a:lvl2pPr>
            <a:lvl3pPr>
              <a:defRPr sz="2400">
                <a:solidFill>
                  <a:srgbClr val="54565B"/>
                </a:solidFill>
                <a:latin typeface="+mn-lt"/>
              </a:defRPr>
            </a:lvl3pPr>
            <a:lvl4pPr>
              <a:defRPr sz="2000">
                <a:solidFill>
                  <a:srgbClr val="54565B"/>
                </a:solidFill>
                <a:latin typeface="+mn-lt"/>
              </a:defRPr>
            </a:lvl4pPr>
            <a:lvl5pPr>
              <a:defRPr sz="2000">
                <a:solidFill>
                  <a:srgbClr val="54565B"/>
                </a:solidFill>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59601521-E05A-46B5-9519-B1DA0E604E89}" type="slidenum">
              <a:rPr lang="en-US" smtClean="0"/>
              <a:pPr>
                <a:defRPr/>
              </a:pPr>
              <a:t>‹#›</a:t>
            </a:fld>
            <a:endParaRPr lang="en-US" dirty="0"/>
          </a:p>
        </p:txBody>
      </p:sp>
    </p:spTree>
    <p:extLst>
      <p:ext uri="{BB962C8B-B14F-4D97-AF65-F5344CB8AC3E}">
        <p14:creationId xmlns:p14="http://schemas.microsoft.com/office/powerpoint/2010/main" val="1276639092"/>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8247" y="884238"/>
            <a:ext cx="10972800" cy="944562"/>
          </a:xfrm>
        </p:spPr>
        <p:txBody>
          <a:bodyPr/>
          <a:lstStyle/>
          <a:p>
            <a:r>
              <a:rPr lang="en-US"/>
              <a:t>Click to edit Master title style</a:t>
            </a:r>
            <a:endParaRPr lang="en-US" dirty="0"/>
          </a:p>
        </p:txBody>
      </p:sp>
      <p:sp>
        <p:nvSpPr>
          <p:cNvPr id="3"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8851FD62-73AA-493E-8DF9-2FB157DED05B}" type="slidenum">
              <a:rPr lang="en-US" smtClean="0"/>
              <a:pPr>
                <a:defRPr/>
              </a:pPr>
              <a:t>‹#›</a:t>
            </a:fld>
            <a:endParaRPr lang="en-US" dirty="0"/>
          </a:p>
        </p:txBody>
      </p:sp>
    </p:spTree>
    <p:extLst>
      <p:ext uri="{BB962C8B-B14F-4D97-AF65-F5344CB8AC3E}">
        <p14:creationId xmlns:p14="http://schemas.microsoft.com/office/powerpoint/2010/main" val="665197394"/>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E231A704-CB12-4555-9DA8-9D6A338D63C2}" type="slidenum">
              <a:rPr lang="en-US" smtClean="0"/>
              <a:pPr>
                <a:defRPr/>
              </a:pPr>
              <a:t>‹#›</a:t>
            </a:fld>
            <a:endParaRPr lang="en-US" dirty="0"/>
          </a:p>
        </p:txBody>
      </p:sp>
    </p:spTree>
    <p:extLst>
      <p:ext uri="{BB962C8B-B14F-4D97-AF65-F5344CB8AC3E}">
        <p14:creationId xmlns:p14="http://schemas.microsoft.com/office/powerpoint/2010/main" val="4063102105"/>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6158" name="Rectangle 14"/>
          <p:cNvSpPr>
            <a:spLocks noGrp="1" noChangeArrowheads="1"/>
          </p:cNvSpPr>
          <p:nvPr>
            <p:ph type="ctrTitle"/>
          </p:nvPr>
        </p:nvSpPr>
        <p:spPr>
          <a:xfrm>
            <a:off x="2133600" y="2442789"/>
            <a:ext cx="6807200" cy="1004046"/>
          </a:xfrm>
        </p:spPr>
        <p:txBody>
          <a:bodyPr/>
          <a:lstStyle>
            <a:lvl1pPr algn="ctr">
              <a:defRPr sz="4400">
                <a:solidFill>
                  <a:schemeClr val="bg1"/>
                </a:solidFill>
                <a:latin typeface="Calibri" panose="020F0502020204030204" pitchFamily="34" charset="0"/>
              </a:defRPr>
            </a:lvl1pPr>
          </a:lstStyle>
          <a:p>
            <a:pPr lvl="0"/>
            <a:r>
              <a:rPr lang="en-US" noProof="0" dirty="0"/>
              <a:t>Click to edit Master title style</a:t>
            </a:r>
          </a:p>
        </p:txBody>
      </p:sp>
      <p:sp>
        <p:nvSpPr>
          <p:cNvPr id="6159" name="Rectangle 15"/>
          <p:cNvSpPr>
            <a:spLocks noGrp="1" noChangeArrowheads="1"/>
          </p:cNvSpPr>
          <p:nvPr>
            <p:ph type="subTitle" idx="1"/>
          </p:nvPr>
        </p:nvSpPr>
        <p:spPr>
          <a:xfrm>
            <a:off x="2133600" y="3581400"/>
            <a:ext cx="6807200" cy="990600"/>
          </a:xfrm>
        </p:spPr>
        <p:txBody>
          <a:bodyPr/>
          <a:lstStyle>
            <a:lvl1pPr marL="0" indent="0" algn="ctr">
              <a:defRPr sz="3200" cap="small" baseline="0">
                <a:solidFill>
                  <a:srgbClr val="FDB813"/>
                </a:solidFill>
                <a:latin typeface="Calibri" panose="020F0502020204030204" pitchFamily="34" charset="0"/>
              </a:defRPr>
            </a:lvl1pPr>
          </a:lstStyle>
          <a:p>
            <a:pPr lvl="0"/>
            <a:r>
              <a:rPr lang="en-US" noProof="0" dirty="0"/>
              <a:t>Click to edit Master subtitle style</a:t>
            </a:r>
          </a:p>
        </p:txBody>
      </p:sp>
    </p:spTree>
    <p:custDataLst>
      <p:tags r:id="rId1"/>
    </p:custDataLst>
    <p:extLst>
      <p:ext uri="{BB962C8B-B14F-4D97-AF65-F5344CB8AC3E}">
        <p14:creationId xmlns:p14="http://schemas.microsoft.com/office/powerpoint/2010/main" val="3186519430"/>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1"/>
            <a:ext cx="4011084" cy="59631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914400"/>
            <a:ext cx="6815667" cy="5274678"/>
          </a:xfrm>
        </p:spPr>
        <p:txBody>
          <a:bodyPr/>
          <a:lstStyle>
            <a:lvl1pPr>
              <a:defRPr sz="2000">
                <a:solidFill>
                  <a:srgbClr val="54565B"/>
                </a:solidFill>
                <a:latin typeface="+mn-lt"/>
              </a:defRPr>
            </a:lvl1pPr>
            <a:lvl2pPr>
              <a:defRPr sz="2000">
                <a:solidFill>
                  <a:srgbClr val="54565B"/>
                </a:solidFill>
                <a:latin typeface="+mn-lt"/>
              </a:defRPr>
            </a:lvl2pPr>
            <a:lvl3pPr>
              <a:defRPr sz="2000">
                <a:solidFill>
                  <a:srgbClr val="54565B"/>
                </a:solidFill>
                <a:latin typeface="+mn-lt"/>
              </a:defRPr>
            </a:lvl3pPr>
            <a:lvl4pPr>
              <a:defRPr sz="2000">
                <a:solidFill>
                  <a:srgbClr val="54565B"/>
                </a:solidFill>
                <a:latin typeface="+mn-lt"/>
              </a:defRPr>
            </a:lvl4pPr>
            <a:lvl5pPr>
              <a:defRPr sz="2000">
                <a:solidFill>
                  <a:srgbClr val="54565B"/>
                </a:solidFill>
                <a:latin typeface="+mn-lt"/>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9801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B82B85CA-D3C2-40B7-8470-82776BF0F92A}" type="slidenum">
              <a:rPr lang="en-US" smtClean="0"/>
              <a:pPr>
                <a:defRPr/>
              </a:pPr>
              <a:t>‹#›</a:t>
            </a:fld>
            <a:endParaRPr lang="en-US" dirty="0"/>
          </a:p>
        </p:txBody>
      </p:sp>
    </p:spTree>
    <p:extLst>
      <p:ext uri="{BB962C8B-B14F-4D97-AF65-F5344CB8AC3E}">
        <p14:creationId xmlns:p14="http://schemas.microsoft.com/office/powerpoint/2010/main" val="1354327191"/>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1DE3621F-68E7-47E4-A4C6-ED28DB5499A3}" type="slidenum">
              <a:rPr lang="en-US" smtClean="0"/>
              <a:pPr>
                <a:defRPr/>
              </a:pPr>
              <a:t>‹#›</a:t>
            </a:fld>
            <a:endParaRPr lang="en-US" dirty="0"/>
          </a:p>
        </p:txBody>
      </p:sp>
    </p:spTree>
    <p:extLst>
      <p:ext uri="{BB962C8B-B14F-4D97-AF65-F5344CB8AC3E}">
        <p14:creationId xmlns:p14="http://schemas.microsoft.com/office/powerpoint/2010/main" val="37833427"/>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38200"/>
          </a:xfrm>
        </p:spPr>
        <p:txBody>
          <a:bodyPr/>
          <a:lstStyle>
            <a:lvl1pPr>
              <a:defRPr>
                <a:latin typeface="+mn-lt"/>
              </a:defRPr>
            </a:lvl1pPr>
          </a:lstStyle>
          <a:p>
            <a:r>
              <a:rPr lang="en-US" dirty="0"/>
              <a:t>Click to edit Master title style</a:t>
            </a:r>
          </a:p>
        </p:txBody>
      </p:sp>
      <p:sp>
        <p:nvSpPr>
          <p:cNvPr id="3" name="Text Placeholder 2"/>
          <p:cNvSpPr>
            <a:spLocks noGrp="1"/>
          </p:cNvSpPr>
          <p:nvPr>
            <p:ph type="body" sz="half" idx="1"/>
          </p:nvPr>
        </p:nvSpPr>
        <p:spPr>
          <a:xfrm>
            <a:off x="609600" y="1524001"/>
            <a:ext cx="5384800" cy="4602163"/>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524001"/>
            <a:ext cx="5384800" cy="4602163"/>
          </a:xfrm>
        </p:spPr>
        <p:txBody>
          <a:bodyPr/>
          <a:lstStyle>
            <a:lvl1pPr>
              <a:defRPr>
                <a:latin typeface="+mn-lt"/>
              </a:defRPr>
            </a:lvl1pPr>
            <a:lvl2pPr marL="742950" indent="-285750">
              <a:defRPr lang="en-US" sz="2600" dirty="0">
                <a:solidFill>
                  <a:schemeClr val="tx1"/>
                </a:solidFill>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marL="742950" lvl="1" indent="-285750" algn="l" rtl="0" eaLnBrk="1" fontAlgn="base" hangingPunct="1">
              <a:spcBef>
                <a:spcPct val="20000"/>
              </a:spcBef>
              <a:spcAft>
                <a:spcPct val="0"/>
              </a:spcAft>
              <a:buChar char="–"/>
            </a:pPr>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7B7C2504-8306-4362-8CDA-EB3DE8F0DEE7}" type="slidenum">
              <a:rPr lang="en-US" smtClean="0"/>
              <a:pPr>
                <a:defRPr/>
              </a:pPr>
              <a:t>‹#›</a:t>
            </a:fld>
            <a:endParaRPr lang="en-US" dirty="0"/>
          </a:p>
        </p:txBody>
      </p:sp>
    </p:spTree>
    <p:extLst>
      <p:ext uri="{BB962C8B-B14F-4D97-AF65-F5344CB8AC3E}">
        <p14:creationId xmlns:p14="http://schemas.microsoft.com/office/powerpoint/2010/main" val="2936753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38200"/>
          </a:xfrm>
        </p:spPr>
        <p:txBody>
          <a:bodyPr/>
          <a:lstStyle>
            <a:lvl1pPr>
              <a:defRPr>
                <a:latin typeface="+mn-lt"/>
              </a:defRPr>
            </a:lvl1pPr>
          </a:lstStyle>
          <a:p>
            <a:r>
              <a:rPr lang="en-US" dirty="0"/>
              <a:t>Click to edit Master title style</a:t>
            </a:r>
          </a:p>
        </p:txBody>
      </p:sp>
      <p:sp>
        <p:nvSpPr>
          <p:cNvPr id="3" name="Text Placeholder 2"/>
          <p:cNvSpPr>
            <a:spLocks noGrp="1"/>
          </p:cNvSpPr>
          <p:nvPr>
            <p:ph type="body" sz="half" idx="1"/>
          </p:nvPr>
        </p:nvSpPr>
        <p:spPr>
          <a:xfrm>
            <a:off x="609600" y="1524001"/>
            <a:ext cx="5384800" cy="4602163"/>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0" y="1524000"/>
            <a:ext cx="5384800" cy="2224088"/>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197600" y="3900489"/>
            <a:ext cx="5384800" cy="2225675"/>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pPr>
              <a:defRPr/>
            </a:pPr>
            <a:fld id="{387FD309-8C86-45A7-9C07-1E0E64623B4F}" type="slidenum">
              <a:rPr lang="en-US" smtClean="0"/>
              <a:pPr>
                <a:defRPr/>
              </a:pPr>
              <a:t>‹#›</a:t>
            </a:fld>
            <a:endParaRPr lang="en-US" dirty="0"/>
          </a:p>
        </p:txBody>
      </p:sp>
    </p:spTree>
    <p:extLst>
      <p:ext uri="{BB962C8B-B14F-4D97-AF65-F5344CB8AC3E}">
        <p14:creationId xmlns:p14="http://schemas.microsoft.com/office/powerpoint/2010/main" val="137300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6158" name="Rectangle 14"/>
          <p:cNvSpPr>
            <a:spLocks noGrp="1" noChangeArrowheads="1"/>
          </p:cNvSpPr>
          <p:nvPr>
            <p:ph type="ctrTitle"/>
          </p:nvPr>
        </p:nvSpPr>
        <p:spPr>
          <a:xfrm>
            <a:off x="609600" y="2130426"/>
            <a:ext cx="10769600" cy="1470025"/>
          </a:xfrm>
        </p:spPr>
        <p:txBody>
          <a:bodyPr/>
          <a:lstStyle>
            <a:lvl1pPr algn="ctr">
              <a:defRPr sz="4400">
                <a:latin typeface="Calibri" panose="020F0502020204030204" pitchFamily="34" charset="0"/>
              </a:defRPr>
            </a:lvl1pPr>
          </a:lstStyle>
          <a:p>
            <a:pPr lvl="0"/>
            <a:r>
              <a:rPr lang="en-US" noProof="0" dirty="0"/>
              <a:t>Click to edit Master title style</a:t>
            </a:r>
          </a:p>
        </p:txBody>
      </p:sp>
      <p:sp>
        <p:nvSpPr>
          <p:cNvPr id="6159" name="Rectangle 15"/>
          <p:cNvSpPr>
            <a:spLocks noGrp="1" noChangeArrowheads="1"/>
          </p:cNvSpPr>
          <p:nvPr>
            <p:ph type="subTitle" idx="1"/>
          </p:nvPr>
        </p:nvSpPr>
        <p:spPr>
          <a:xfrm>
            <a:off x="609600" y="3886200"/>
            <a:ext cx="10769600" cy="1752600"/>
          </a:xfrm>
        </p:spPr>
        <p:txBody>
          <a:bodyPr/>
          <a:lstStyle>
            <a:lvl1pPr marL="0" indent="0" algn="ctr">
              <a:defRPr sz="3600">
                <a:latin typeface="Calibri" panose="020F0502020204030204" pitchFamily="34" charset="0"/>
              </a:defRPr>
            </a:lvl1pPr>
          </a:lstStyle>
          <a:p>
            <a:pPr lvl="0"/>
            <a:r>
              <a:rPr lang="en-US" noProof="0" dirty="0"/>
              <a:t>Click to edit Master subtitle style</a:t>
            </a:r>
          </a:p>
        </p:txBody>
      </p:sp>
    </p:spTree>
    <p:custDataLst>
      <p:tags r:id="rId1"/>
    </p:custDataLst>
    <p:extLst>
      <p:ext uri="{BB962C8B-B14F-4D97-AF65-F5344CB8AC3E}">
        <p14:creationId xmlns:p14="http://schemas.microsoft.com/office/powerpoint/2010/main" val="2968414855"/>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960574"/>
            <a:ext cx="10769600" cy="484710"/>
          </a:xfrm>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812800" y="1752600"/>
            <a:ext cx="10769600" cy="4525963"/>
          </a:xfrm>
        </p:spPr>
        <p:txBody>
          <a:bodyPr/>
          <a:lstStyle>
            <a:lvl1pPr marL="457200" indent="-457200">
              <a:buFont typeface="Arial" pitchFamily="34" charset="0"/>
              <a:buChar char="•"/>
              <a:defRPr sz="2800">
                <a:solidFill>
                  <a:srgbClr val="54565B"/>
                </a:solidFill>
                <a:latin typeface="Calibri" panose="020F0502020204030204" pitchFamily="34" charset="0"/>
              </a:defRPr>
            </a:lvl1pPr>
            <a:lvl2pPr>
              <a:defRPr sz="2400">
                <a:solidFill>
                  <a:srgbClr val="54565B"/>
                </a:solidFill>
                <a:latin typeface="Calibri" panose="020F0502020204030204" pitchFamily="34" charset="0"/>
              </a:defRPr>
            </a:lvl2pPr>
            <a:lvl3pPr>
              <a:defRPr sz="2000">
                <a:solidFill>
                  <a:srgbClr val="54565B"/>
                </a:solidFill>
                <a:latin typeface="Calibri" panose="020F0502020204030204" pitchFamily="34" charset="0"/>
              </a:defRPr>
            </a:lvl3pPr>
            <a:lvl4pPr>
              <a:defRPr sz="2000">
                <a:solidFill>
                  <a:srgbClr val="54565B"/>
                </a:solidFill>
                <a:latin typeface="Calibri" panose="020F0502020204030204" pitchFamily="34" charset="0"/>
              </a:defRPr>
            </a:lvl4pPr>
            <a:lvl5pPr>
              <a:defRPr sz="2000">
                <a:solidFill>
                  <a:srgbClr val="54565B"/>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E231A704-CB12-4555-9DA8-9D6A338D63C2}" type="slidenum">
              <a:rPr lang="en-US" smtClean="0"/>
              <a:pPr>
                <a:defRPr/>
              </a:pPr>
              <a:t>‹#›</a:t>
            </a:fld>
            <a:endParaRPr lang="en-US" dirty="0"/>
          </a:p>
        </p:txBody>
      </p:sp>
    </p:spTree>
    <p:custDataLst>
      <p:tags r:id="rId1"/>
    </p:custDataLst>
    <p:extLst>
      <p:ext uri="{BB962C8B-B14F-4D97-AF65-F5344CB8AC3E}">
        <p14:creationId xmlns:p14="http://schemas.microsoft.com/office/powerpoint/2010/main" val="3087334852"/>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5569"/>
            <a:ext cx="10972800" cy="440645"/>
          </a:xfrm>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solidFill>
                  <a:srgbClr val="54565B"/>
                </a:solidFill>
                <a:latin typeface="Calibri" panose="020F0502020204030204" pitchFamily="34" charset="0"/>
              </a:defRPr>
            </a:lvl1pPr>
            <a:lvl2pPr>
              <a:defRPr sz="2000">
                <a:solidFill>
                  <a:srgbClr val="54565B"/>
                </a:solidFill>
                <a:latin typeface="Calibri" panose="020F0502020204030204" pitchFamily="34" charset="0"/>
              </a:defRPr>
            </a:lvl2pPr>
            <a:lvl3pPr>
              <a:defRPr sz="2000">
                <a:solidFill>
                  <a:srgbClr val="54565B"/>
                </a:solidFill>
                <a:latin typeface="Calibri" panose="020F0502020204030204" pitchFamily="34" charset="0"/>
              </a:defRPr>
            </a:lvl3pPr>
            <a:lvl4pPr>
              <a:defRPr sz="2000">
                <a:solidFill>
                  <a:srgbClr val="54565B"/>
                </a:solidFill>
                <a:latin typeface="Calibri" panose="020F0502020204030204" pitchFamily="34" charset="0"/>
              </a:defRPr>
            </a:lvl4pPr>
            <a:lvl5pPr>
              <a:defRPr sz="2000">
                <a:solidFill>
                  <a:srgbClr val="54565B"/>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000">
                <a:solidFill>
                  <a:srgbClr val="54565B"/>
                </a:solidFill>
                <a:latin typeface="Calibri" panose="020F0502020204030204" pitchFamily="34" charset="0"/>
              </a:defRPr>
            </a:lvl1pPr>
            <a:lvl2pPr>
              <a:defRPr sz="2000">
                <a:solidFill>
                  <a:srgbClr val="54565B"/>
                </a:solidFill>
                <a:latin typeface="Calibri" panose="020F0502020204030204" pitchFamily="34" charset="0"/>
              </a:defRPr>
            </a:lvl2pPr>
            <a:lvl3pPr>
              <a:defRPr sz="2000">
                <a:solidFill>
                  <a:srgbClr val="54565B"/>
                </a:solidFill>
                <a:latin typeface="Calibri" panose="020F0502020204030204" pitchFamily="34" charset="0"/>
              </a:defRPr>
            </a:lvl3pPr>
            <a:lvl4pPr>
              <a:defRPr sz="2000">
                <a:solidFill>
                  <a:srgbClr val="54565B"/>
                </a:solidFill>
                <a:latin typeface="Calibri" panose="020F0502020204030204" pitchFamily="34" charset="0"/>
              </a:defRPr>
            </a:lvl4pPr>
            <a:lvl5pPr>
              <a:defRPr sz="2000">
                <a:solidFill>
                  <a:srgbClr val="54565B"/>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E231A704-CB12-4555-9DA8-9D6A338D63C2}" type="slidenum">
              <a:rPr lang="en-US" smtClean="0"/>
              <a:pPr>
                <a:defRPr/>
              </a:pPr>
              <a:t>‹#›</a:t>
            </a:fld>
            <a:endParaRPr lang="en-US" dirty="0"/>
          </a:p>
        </p:txBody>
      </p:sp>
    </p:spTree>
    <p:custDataLst>
      <p:tags r:id="rId1"/>
    </p:custDataLst>
    <p:extLst>
      <p:ext uri="{BB962C8B-B14F-4D97-AF65-F5344CB8AC3E}">
        <p14:creationId xmlns:p14="http://schemas.microsoft.com/office/powerpoint/2010/main" val="4018443245"/>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002377"/>
            <a:ext cx="10972800" cy="484745"/>
          </a:xfrm>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764376"/>
            <a:ext cx="5386917" cy="397242"/>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09600" y="2144712"/>
            <a:ext cx="5386917" cy="3951288"/>
          </a:xfrm>
        </p:spPr>
        <p:txBody>
          <a:bodyPr/>
          <a:lstStyle>
            <a:lvl1pPr>
              <a:defRPr sz="2000">
                <a:solidFill>
                  <a:srgbClr val="54565B"/>
                </a:solidFill>
                <a:latin typeface="Calibri" panose="020F0502020204030204" pitchFamily="34" charset="0"/>
              </a:defRPr>
            </a:lvl1pPr>
            <a:lvl2pPr>
              <a:defRPr sz="2000">
                <a:solidFill>
                  <a:srgbClr val="54565B"/>
                </a:solidFill>
                <a:latin typeface="Calibri" panose="020F0502020204030204" pitchFamily="34" charset="0"/>
              </a:defRPr>
            </a:lvl2pPr>
            <a:lvl3pPr>
              <a:defRPr sz="2000">
                <a:solidFill>
                  <a:srgbClr val="54565B"/>
                </a:solidFill>
                <a:latin typeface="Calibri" panose="020F0502020204030204" pitchFamily="34" charset="0"/>
              </a:defRPr>
            </a:lvl3pPr>
            <a:lvl4pPr>
              <a:defRPr sz="2000">
                <a:solidFill>
                  <a:srgbClr val="54565B"/>
                </a:solidFill>
                <a:latin typeface="Calibri" panose="020F0502020204030204" pitchFamily="34" charset="0"/>
              </a:defRPr>
            </a:lvl4pPr>
            <a:lvl5pPr>
              <a:defRPr sz="2000">
                <a:solidFill>
                  <a:srgbClr val="54565B"/>
                </a:solidFill>
                <a:latin typeface="Calibri" panose="020F050202020403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800490"/>
            <a:ext cx="5389033" cy="361129"/>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144712"/>
            <a:ext cx="5389033" cy="3951288"/>
          </a:xfrm>
        </p:spPr>
        <p:txBody>
          <a:bodyPr/>
          <a:lstStyle>
            <a:lvl1pPr>
              <a:defRPr sz="2000">
                <a:solidFill>
                  <a:srgbClr val="54565B"/>
                </a:solidFill>
                <a:latin typeface="Calibri" panose="020F0502020204030204" pitchFamily="34" charset="0"/>
              </a:defRPr>
            </a:lvl1pPr>
            <a:lvl2pPr>
              <a:defRPr sz="2000">
                <a:solidFill>
                  <a:srgbClr val="54565B"/>
                </a:solidFill>
                <a:latin typeface="Calibri" panose="020F0502020204030204" pitchFamily="34" charset="0"/>
              </a:defRPr>
            </a:lvl2pPr>
            <a:lvl3pPr>
              <a:defRPr sz="2000">
                <a:solidFill>
                  <a:srgbClr val="54565B"/>
                </a:solidFill>
                <a:latin typeface="Calibri" panose="020F0502020204030204" pitchFamily="34" charset="0"/>
              </a:defRPr>
            </a:lvl3pPr>
            <a:lvl4pPr>
              <a:defRPr sz="2000">
                <a:solidFill>
                  <a:srgbClr val="54565B"/>
                </a:solidFill>
                <a:latin typeface="Calibri" panose="020F0502020204030204" pitchFamily="34" charset="0"/>
              </a:defRPr>
            </a:lvl4pPr>
            <a:lvl5pPr>
              <a:defRPr sz="2000">
                <a:solidFill>
                  <a:srgbClr val="54565B"/>
                </a:solidFill>
                <a:latin typeface="Calibri" panose="020F050202020403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E231A704-CB12-4555-9DA8-9D6A338D63C2}" type="slidenum">
              <a:rPr lang="en-US" smtClean="0"/>
              <a:pPr>
                <a:defRPr/>
              </a:pPr>
              <a:t>‹#›</a:t>
            </a:fld>
            <a:endParaRPr lang="en-US" dirty="0"/>
          </a:p>
        </p:txBody>
      </p:sp>
    </p:spTree>
    <p:custDataLst>
      <p:tags r:id="rId1"/>
    </p:custDataLst>
    <p:extLst>
      <p:ext uri="{BB962C8B-B14F-4D97-AF65-F5344CB8AC3E}">
        <p14:creationId xmlns:p14="http://schemas.microsoft.com/office/powerpoint/2010/main" val="247161579"/>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8247" y="884238"/>
            <a:ext cx="10972800" cy="944562"/>
          </a:xfrm>
        </p:spPr>
        <p:txBody>
          <a:bodyPr/>
          <a:lstStyle>
            <a:lvl1pPr algn="ctr">
              <a:defRPr>
                <a:latin typeface="Calibri" panose="020F0502020204030204" pitchFamily="34" charset="0"/>
              </a:defRPr>
            </a:lvl1pPr>
          </a:lstStyle>
          <a:p>
            <a:r>
              <a:rPr lang="en-US" dirty="0"/>
              <a:t>Click to edit Master title style</a:t>
            </a:r>
          </a:p>
        </p:txBody>
      </p:sp>
      <p:sp>
        <p:nvSpPr>
          <p:cNvPr id="3"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E231A704-CB12-4555-9DA8-9D6A338D63C2}" type="slidenum">
              <a:rPr lang="en-US" smtClean="0"/>
              <a:pPr>
                <a:defRPr/>
              </a:pPr>
              <a:t>‹#›</a:t>
            </a:fld>
            <a:endParaRPr lang="en-US" dirty="0"/>
          </a:p>
        </p:txBody>
      </p:sp>
    </p:spTree>
    <p:custDataLst>
      <p:tags r:id="rId1"/>
    </p:custDataLst>
    <p:extLst>
      <p:ext uri="{BB962C8B-B14F-4D97-AF65-F5344CB8AC3E}">
        <p14:creationId xmlns:p14="http://schemas.microsoft.com/office/powerpoint/2010/main" val="226630997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E231A704-CB12-4555-9DA8-9D6A338D63C2}" type="slidenum">
              <a:rPr lang="en-US" smtClean="0"/>
              <a:pPr>
                <a:defRPr/>
              </a:pPr>
              <a:t>‹#›</a:t>
            </a:fld>
            <a:endParaRPr lang="en-US" dirty="0"/>
          </a:p>
        </p:txBody>
      </p:sp>
    </p:spTree>
    <p:custDataLst>
      <p:tags r:id="rId1"/>
    </p:custDataLst>
    <p:extLst>
      <p:ext uri="{BB962C8B-B14F-4D97-AF65-F5344CB8AC3E}">
        <p14:creationId xmlns:p14="http://schemas.microsoft.com/office/powerpoint/2010/main" val="912793460"/>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38200"/>
          </a:xfrm>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609600" y="1524001"/>
            <a:ext cx="5384800" cy="4602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524001"/>
            <a:ext cx="5384800" cy="46021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936FE-B82C-4816-9899-41AEFF68CA6C}" type="slidenum">
              <a:rPr lang="en-US" smtClean="0"/>
              <a:t>‹#›</a:t>
            </a:fld>
            <a:endParaRPr lang="en-US"/>
          </a:p>
        </p:txBody>
      </p:sp>
    </p:spTree>
    <p:extLst>
      <p:ext uri="{BB962C8B-B14F-4D97-AF65-F5344CB8AC3E}">
        <p14:creationId xmlns:p14="http://schemas.microsoft.com/office/powerpoint/2010/main" val="290823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320800" y="1005569"/>
            <a:ext cx="10261600" cy="44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Title style</a:t>
            </a:r>
          </a:p>
        </p:txBody>
      </p:sp>
      <p:sp>
        <p:nvSpPr>
          <p:cNvPr id="1029" name="Rectangle 5"/>
          <p:cNvSpPr>
            <a:spLocks noGrp="1" noChangeArrowheads="1"/>
          </p:cNvSpPr>
          <p:nvPr>
            <p:ph type="body" idx="1"/>
          </p:nvPr>
        </p:nvSpPr>
        <p:spPr bwMode="auto">
          <a:xfrm>
            <a:off x="1320800" y="1676401"/>
            <a:ext cx="10261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Tree>
    <p:custDataLst>
      <p:tags r:id="rId13"/>
    </p:custDataLst>
    <p:extLst>
      <p:ext uri="{BB962C8B-B14F-4D97-AF65-F5344CB8AC3E}">
        <p14:creationId xmlns:p14="http://schemas.microsoft.com/office/powerpoint/2010/main" val="3135729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hf hdr="0" ftr="0" dt="0"/>
  <p:txStyles>
    <p:titleStyle>
      <a:lvl1pPr algn="ctr" rtl="0" eaLnBrk="1" fontAlgn="base" hangingPunct="1">
        <a:spcBef>
          <a:spcPct val="0"/>
        </a:spcBef>
        <a:spcAft>
          <a:spcPct val="0"/>
        </a:spcAft>
        <a:defRPr sz="3600" b="1" cap="small" baseline="0">
          <a:solidFill>
            <a:srgbClr val="00748E"/>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rgbClr val="00748E"/>
          </a:solidFill>
          <a:latin typeface="Georgia" pitchFamily="18" charset="0"/>
        </a:defRPr>
      </a:lvl2pPr>
      <a:lvl3pPr algn="l" rtl="0" eaLnBrk="1" fontAlgn="base" hangingPunct="1">
        <a:spcBef>
          <a:spcPct val="0"/>
        </a:spcBef>
        <a:spcAft>
          <a:spcPct val="0"/>
        </a:spcAft>
        <a:defRPr sz="3600" b="1">
          <a:solidFill>
            <a:srgbClr val="00748E"/>
          </a:solidFill>
          <a:latin typeface="Georgia" pitchFamily="18" charset="0"/>
        </a:defRPr>
      </a:lvl3pPr>
      <a:lvl4pPr algn="l" rtl="0" eaLnBrk="1" fontAlgn="base" hangingPunct="1">
        <a:spcBef>
          <a:spcPct val="0"/>
        </a:spcBef>
        <a:spcAft>
          <a:spcPct val="0"/>
        </a:spcAft>
        <a:defRPr sz="3600" b="1">
          <a:solidFill>
            <a:srgbClr val="00748E"/>
          </a:solidFill>
          <a:latin typeface="Georgia" pitchFamily="18" charset="0"/>
        </a:defRPr>
      </a:lvl4pPr>
      <a:lvl5pPr algn="l" rtl="0" eaLnBrk="1" fontAlgn="base" hangingPunct="1">
        <a:spcBef>
          <a:spcPct val="0"/>
        </a:spcBef>
        <a:spcAft>
          <a:spcPct val="0"/>
        </a:spcAft>
        <a:defRPr sz="3600" b="1">
          <a:solidFill>
            <a:srgbClr val="00748E"/>
          </a:solidFill>
          <a:latin typeface="Georgia" pitchFamily="18" charset="0"/>
        </a:defRPr>
      </a:lvl5pPr>
      <a:lvl6pPr marL="457200" algn="l" rtl="0" eaLnBrk="1" fontAlgn="base" hangingPunct="1">
        <a:spcBef>
          <a:spcPct val="0"/>
        </a:spcBef>
        <a:spcAft>
          <a:spcPct val="0"/>
        </a:spcAft>
        <a:defRPr sz="3600" b="1">
          <a:solidFill>
            <a:srgbClr val="00748E"/>
          </a:solidFill>
          <a:latin typeface="Georgia" pitchFamily="18" charset="0"/>
        </a:defRPr>
      </a:lvl6pPr>
      <a:lvl7pPr marL="914400" algn="l" rtl="0" eaLnBrk="1" fontAlgn="base" hangingPunct="1">
        <a:spcBef>
          <a:spcPct val="0"/>
        </a:spcBef>
        <a:spcAft>
          <a:spcPct val="0"/>
        </a:spcAft>
        <a:defRPr sz="3600" b="1">
          <a:solidFill>
            <a:srgbClr val="00748E"/>
          </a:solidFill>
          <a:latin typeface="Georgia" pitchFamily="18" charset="0"/>
        </a:defRPr>
      </a:lvl7pPr>
      <a:lvl8pPr marL="1371600" algn="l" rtl="0" eaLnBrk="1" fontAlgn="base" hangingPunct="1">
        <a:spcBef>
          <a:spcPct val="0"/>
        </a:spcBef>
        <a:spcAft>
          <a:spcPct val="0"/>
        </a:spcAft>
        <a:defRPr sz="3600" b="1">
          <a:solidFill>
            <a:srgbClr val="00748E"/>
          </a:solidFill>
          <a:latin typeface="Georgia" pitchFamily="18" charset="0"/>
        </a:defRPr>
      </a:lvl8pPr>
      <a:lvl9pPr marL="1828800" algn="l" rtl="0" eaLnBrk="1" fontAlgn="base" hangingPunct="1">
        <a:spcBef>
          <a:spcPct val="0"/>
        </a:spcBef>
        <a:spcAft>
          <a:spcPct val="0"/>
        </a:spcAft>
        <a:defRPr sz="3600" b="1">
          <a:solidFill>
            <a:srgbClr val="00748E"/>
          </a:solidFill>
          <a:latin typeface="Georgia" pitchFamily="18" charset="0"/>
        </a:defRPr>
      </a:lvl9pPr>
    </p:titleStyle>
    <p:bodyStyle>
      <a:lvl1pPr marL="342900" indent="-342900" algn="l" rtl="0" eaLnBrk="1" fontAlgn="base" hangingPunct="1">
        <a:spcBef>
          <a:spcPct val="0"/>
        </a:spcBef>
        <a:spcAft>
          <a:spcPct val="0"/>
        </a:spcAft>
        <a:defRPr sz="2800">
          <a:solidFill>
            <a:srgbClr val="54565B"/>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TradeGothic" pitchFamily="34" charset="0"/>
        </a:defRPr>
      </a:lvl2pPr>
      <a:lvl3pPr marL="1143000" indent="-228600" algn="l" rtl="0" eaLnBrk="1" fontAlgn="base" hangingPunct="1">
        <a:spcBef>
          <a:spcPct val="20000"/>
        </a:spcBef>
        <a:spcAft>
          <a:spcPct val="0"/>
        </a:spcAft>
        <a:buChar char="•"/>
        <a:defRPr sz="2400">
          <a:solidFill>
            <a:schemeClr val="tx1"/>
          </a:solidFill>
          <a:latin typeface="TradeGothic" pitchFamily="34" charset="0"/>
        </a:defRPr>
      </a:lvl3pPr>
      <a:lvl4pPr marL="1600200" indent="-228600" algn="l" rtl="0" eaLnBrk="1" fontAlgn="base" hangingPunct="1">
        <a:spcBef>
          <a:spcPct val="20000"/>
        </a:spcBef>
        <a:spcAft>
          <a:spcPct val="0"/>
        </a:spcAft>
        <a:buChar char="–"/>
        <a:defRPr sz="2000">
          <a:solidFill>
            <a:schemeClr val="tx1"/>
          </a:solidFill>
          <a:latin typeface="TradeGothic" pitchFamily="34" charset="0"/>
        </a:defRPr>
      </a:lvl4pPr>
      <a:lvl5pPr marL="2057400" indent="-228600" algn="l" rtl="0" eaLnBrk="1" fontAlgn="base" hangingPunct="1">
        <a:spcBef>
          <a:spcPct val="20000"/>
        </a:spcBef>
        <a:spcAft>
          <a:spcPct val="0"/>
        </a:spcAft>
        <a:buChar char="»"/>
        <a:defRPr sz="2000">
          <a:solidFill>
            <a:schemeClr val="tx1"/>
          </a:solidFill>
          <a:latin typeface="TradeGothic" pitchFamily="34" charset="0"/>
        </a:defRPr>
      </a:lvl5pPr>
      <a:lvl6pPr marL="2514600" indent="-228600" algn="l" rtl="0" eaLnBrk="1" fontAlgn="base" hangingPunct="1">
        <a:spcBef>
          <a:spcPct val="20000"/>
        </a:spcBef>
        <a:spcAft>
          <a:spcPct val="0"/>
        </a:spcAft>
        <a:buChar char="»"/>
        <a:defRPr sz="2000">
          <a:solidFill>
            <a:schemeClr val="tx1"/>
          </a:solidFill>
          <a:latin typeface="TradeGothic" pitchFamily="34" charset="0"/>
        </a:defRPr>
      </a:lvl6pPr>
      <a:lvl7pPr marL="2971800" indent="-228600" algn="l" rtl="0" eaLnBrk="1" fontAlgn="base" hangingPunct="1">
        <a:spcBef>
          <a:spcPct val="20000"/>
        </a:spcBef>
        <a:spcAft>
          <a:spcPct val="0"/>
        </a:spcAft>
        <a:buChar char="»"/>
        <a:defRPr sz="2000">
          <a:solidFill>
            <a:schemeClr val="tx1"/>
          </a:solidFill>
          <a:latin typeface="TradeGothic" pitchFamily="34" charset="0"/>
        </a:defRPr>
      </a:lvl7pPr>
      <a:lvl8pPr marL="3429000" indent="-228600" algn="l" rtl="0" eaLnBrk="1" fontAlgn="base" hangingPunct="1">
        <a:spcBef>
          <a:spcPct val="20000"/>
        </a:spcBef>
        <a:spcAft>
          <a:spcPct val="0"/>
        </a:spcAft>
        <a:buChar char="»"/>
        <a:defRPr sz="2000">
          <a:solidFill>
            <a:schemeClr val="tx1"/>
          </a:solidFill>
          <a:latin typeface="TradeGothic" pitchFamily="34" charset="0"/>
        </a:defRPr>
      </a:lvl8pPr>
      <a:lvl9pPr marL="3886200" indent="-228600" algn="l" rtl="0" eaLnBrk="1" fontAlgn="base" hangingPunct="1">
        <a:spcBef>
          <a:spcPct val="20000"/>
        </a:spcBef>
        <a:spcAft>
          <a:spcPct val="0"/>
        </a:spcAft>
        <a:buChar char="»"/>
        <a:defRPr sz="2000">
          <a:solidFill>
            <a:schemeClr val="tx1"/>
          </a:solidFill>
          <a:latin typeface="TradeGothic"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95649" y="520377"/>
            <a:ext cx="10261600" cy="4406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Title style</a:t>
            </a:r>
          </a:p>
        </p:txBody>
      </p:sp>
      <p:sp>
        <p:nvSpPr>
          <p:cNvPr id="1029" name="Rectangle 5"/>
          <p:cNvSpPr>
            <a:spLocks noGrp="1" noChangeArrowheads="1"/>
          </p:cNvSpPr>
          <p:nvPr>
            <p:ph type="body" idx="1"/>
          </p:nvPr>
        </p:nvSpPr>
        <p:spPr bwMode="auto">
          <a:xfrm>
            <a:off x="695649" y="1166018"/>
            <a:ext cx="10261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2" name="Slide Number Placeholder 1"/>
          <p:cNvSpPr>
            <a:spLocks noGrp="1"/>
          </p:cNvSpPr>
          <p:nvPr>
            <p:ph type="sldNum" sz="quarter" idx="4"/>
          </p:nvPr>
        </p:nvSpPr>
        <p:spPr>
          <a:xfrm>
            <a:off x="8737600" y="6553201"/>
            <a:ext cx="2844800" cy="187367"/>
          </a:xfrm>
          <a:prstGeom prst="rect">
            <a:avLst/>
          </a:prstGeom>
        </p:spPr>
        <p:txBody>
          <a:bodyPr vert="horz" lIns="91440" tIns="45720" rIns="91440" bIns="45720" rtlCol="0" anchor="ctr"/>
          <a:lstStyle>
            <a:lvl1pPr algn="r">
              <a:defRPr sz="1600" b="1">
                <a:solidFill>
                  <a:schemeClr val="tx1">
                    <a:tint val="75000"/>
                  </a:schemeClr>
                </a:solidFill>
              </a:defRPr>
            </a:lvl1pPr>
          </a:lstStyle>
          <a:p>
            <a:pPr>
              <a:defRPr/>
            </a:pPr>
            <a:fld id="{D15A4DB7-C6B4-4434-A182-27FB79C89998}" type="slidenum">
              <a:rPr lang="en-US" smtClean="0"/>
              <a:pPr>
                <a:defRPr/>
              </a:pPr>
              <a:t>‹#›</a:t>
            </a:fld>
            <a:endParaRPr lang="en-US" dirty="0"/>
          </a:p>
        </p:txBody>
      </p:sp>
    </p:spTree>
    <p:extLst>
      <p:ext uri="{BB962C8B-B14F-4D97-AF65-F5344CB8AC3E}">
        <p14:creationId xmlns:p14="http://schemas.microsoft.com/office/powerpoint/2010/main" val="2531981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thruBlk="1"/>
  </p:transition>
  <p:hf hdr="0" ftr="0" dt="0"/>
  <p:txStyles>
    <p:titleStyle>
      <a:lvl1pPr algn="l" rtl="0" eaLnBrk="1" fontAlgn="base" hangingPunct="1">
        <a:spcBef>
          <a:spcPct val="0"/>
        </a:spcBef>
        <a:spcAft>
          <a:spcPct val="0"/>
        </a:spcAft>
        <a:defRPr sz="3600" b="1">
          <a:solidFill>
            <a:srgbClr val="00748E"/>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600" b="1">
          <a:solidFill>
            <a:srgbClr val="00748E"/>
          </a:solidFill>
          <a:latin typeface="Georgia" pitchFamily="18" charset="0"/>
        </a:defRPr>
      </a:lvl2pPr>
      <a:lvl3pPr algn="l" rtl="0" eaLnBrk="1" fontAlgn="base" hangingPunct="1">
        <a:spcBef>
          <a:spcPct val="0"/>
        </a:spcBef>
        <a:spcAft>
          <a:spcPct val="0"/>
        </a:spcAft>
        <a:defRPr sz="3600" b="1">
          <a:solidFill>
            <a:srgbClr val="00748E"/>
          </a:solidFill>
          <a:latin typeface="Georgia" pitchFamily="18" charset="0"/>
        </a:defRPr>
      </a:lvl3pPr>
      <a:lvl4pPr algn="l" rtl="0" eaLnBrk="1" fontAlgn="base" hangingPunct="1">
        <a:spcBef>
          <a:spcPct val="0"/>
        </a:spcBef>
        <a:spcAft>
          <a:spcPct val="0"/>
        </a:spcAft>
        <a:defRPr sz="3600" b="1">
          <a:solidFill>
            <a:srgbClr val="00748E"/>
          </a:solidFill>
          <a:latin typeface="Georgia" pitchFamily="18" charset="0"/>
        </a:defRPr>
      </a:lvl4pPr>
      <a:lvl5pPr algn="l" rtl="0" eaLnBrk="1" fontAlgn="base" hangingPunct="1">
        <a:spcBef>
          <a:spcPct val="0"/>
        </a:spcBef>
        <a:spcAft>
          <a:spcPct val="0"/>
        </a:spcAft>
        <a:defRPr sz="3600" b="1">
          <a:solidFill>
            <a:srgbClr val="00748E"/>
          </a:solidFill>
          <a:latin typeface="Georgia" pitchFamily="18" charset="0"/>
        </a:defRPr>
      </a:lvl5pPr>
      <a:lvl6pPr marL="457200" algn="l" rtl="0" eaLnBrk="1" fontAlgn="base" hangingPunct="1">
        <a:spcBef>
          <a:spcPct val="0"/>
        </a:spcBef>
        <a:spcAft>
          <a:spcPct val="0"/>
        </a:spcAft>
        <a:defRPr sz="3600" b="1">
          <a:solidFill>
            <a:srgbClr val="00748E"/>
          </a:solidFill>
          <a:latin typeface="Georgia" pitchFamily="18" charset="0"/>
        </a:defRPr>
      </a:lvl6pPr>
      <a:lvl7pPr marL="914400" algn="l" rtl="0" eaLnBrk="1" fontAlgn="base" hangingPunct="1">
        <a:spcBef>
          <a:spcPct val="0"/>
        </a:spcBef>
        <a:spcAft>
          <a:spcPct val="0"/>
        </a:spcAft>
        <a:defRPr sz="3600" b="1">
          <a:solidFill>
            <a:srgbClr val="00748E"/>
          </a:solidFill>
          <a:latin typeface="Georgia" pitchFamily="18" charset="0"/>
        </a:defRPr>
      </a:lvl7pPr>
      <a:lvl8pPr marL="1371600" algn="l" rtl="0" eaLnBrk="1" fontAlgn="base" hangingPunct="1">
        <a:spcBef>
          <a:spcPct val="0"/>
        </a:spcBef>
        <a:spcAft>
          <a:spcPct val="0"/>
        </a:spcAft>
        <a:defRPr sz="3600" b="1">
          <a:solidFill>
            <a:srgbClr val="00748E"/>
          </a:solidFill>
          <a:latin typeface="Georgia" pitchFamily="18" charset="0"/>
        </a:defRPr>
      </a:lvl8pPr>
      <a:lvl9pPr marL="1828800" algn="l" rtl="0" eaLnBrk="1" fontAlgn="base" hangingPunct="1">
        <a:spcBef>
          <a:spcPct val="0"/>
        </a:spcBef>
        <a:spcAft>
          <a:spcPct val="0"/>
        </a:spcAft>
        <a:defRPr sz="3600" b="1">
          <a:solidFill>
            <a:srgbClr val="00748E"/>
          </a:solidFill>
          <a:latin typeface="Georgia" pitchFamily="18" charset="0"/>
        </a:defRPr>
      </a:lvl9pPr>
    </p:titleStyle>
    <p:bodyStyle>
      <a:lvl1pPr marL="342900" indent="-342900" algn="l" rtl="0" eaLnBrk="1" fontAlgn="base" hangingPunct="1">
        <a:spcBef>
          <a:spcPct val="0"/>
        </a:spcBef>
        <a:spcAft>
          <a:spcPct val="0"/>
        </a:spcAft>
        <a:defRPr sz="2400">
          <a:solidFill>
            <a:srgbClr val="54565B"/>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har char="–"/>
        <a:defRPr sz="2800">
          <a:solidFill>
            <a:schemeClr val="tx1"/>
          </a:solidFill>
          <a:latin typeface="TradeGothic" pitchFamily="34" charset="0"/>
        </a:defRPr>
      </a:lvl2pPr>
      <a:lvl3pPr marL="1143000" indent="-228600" algn="l" rtl="0" eaLnBrk="1" fontAlgn="base" hangingPunct="1">
        <a:spcBef>
          <a:spcPct val="20000"/>
        </a:spcBef>
        <a:spcAft>
          <a:spcPct val="0"/>
        </a:spcAft>
        <a:buChar char="•"/>
        <a:defRPr sz="2400">
          <a:solidFill>
            <a:schemeClr val="tx1"/>
          </a:solidFill>
          <a:latin typeface="TradeGothic" pitchFamily="34" charset="0"/>
        </a:defRPr>
      </a:lvl3pPr>
      <a:lvl4pPr marL="1600200" indent="-228600" algn="l" rtl="0" eaLnBrk="1" fontAlgn="base" hangingPunct="1">
        <a:spcBef>
          <a:spcPct val="20000"/>
        </a:spcBef>
        <a:spcAft>
          <a:spcPct val="0"/>
        </a:spcAft>
        <a:buChar char="–"/>
        <a:defRPr sz="2000">
          <a:solidFill>
            <a:schemeClr val="tx1"/>
          </a:solidFill>
          <a:latin typeface="TradeGothic" pitchFamily="34" charset="0"/>
        </a:defRPr>
      </a:lvl4pPr>
      <a:lvl5pPr marL="2057400" indent="-228600" algn="l" rtl="0" eaLnBrk="1" fontAlgn="base" hangingPunct="1">
        <a:spcBef>
          <a:spcPct val="20000"/>
        </a:spcBef>
        <a:spcAft>
          <a:spcPct val="0"/>
        </a:spcAft>
        <a:buChar char="»"/>
        <a:defRPr sz="2000">
          <a:solidFill>
            <a:schemeClr val="tx1"/>
          </a:solidFill>
          <a:latin typeface="TradeGothic" pitchFamily="34" charset="0"/>
        </a:defRPr>
      </a:lvl5pPr>
      <a:lvl6pPr marL="2514600" indent="-228600" algn="l" rtl="0" eaLnBrk="1" fontAlgn="base" hangingPunct="1">
        <a:spcBef>
          <a:spcPct val="20000"/>
        </a:spcBef>
        <a:spcAft>
          <a:spcPct val="0"/>
        </a:spcAft>
        <a:buChar char="»"/>
        <a:defRPr sz="2000">
          <a:solidFill>
            <a:schemeClr val="tx1"/>
          </a:solidFill>
          <a:latin typeface="TradeGothic" pitchFamily="34" charset="0"/>
        </a:defRPr>
      </a:lvl6pPr>
      <a:lvl7pPr marL="2971800" indent="-228600" algn="l" rtl="0" eaLnBrk="1" fontAlgn="base" hangingPunct="1">
        <a:spcBef>
          <a:spcPct val="20000"/>
        </a:spcBef>
        <a:spcAft>
          <a:spcPct val="0"/>
        </a:spcAft>
        <a:buChar char="»"/>
        <a:defRPr sz="2000">
          <a:solidFill>
            <a:schemeClr val="tx1"/>
          </a:solidFill>
          <a:latin typeface="TradeGothic" pitchFamily="34" charset="0"/>
        </a:defRPr>
      </a:lvl7pPr>
      <a:lvl8pPr marL="3429000" indent="-228600" algn="l" rtl="0" eaLnBrk="1" fontAlgn="base" hangingPunct="1">
        <a:spcBef>
          <a:spcPct val="20000"/>
        </a:spcBef>
        <a:spcAft>
          <a:spcPct val="0"/>
        </a:spcAft>
        <a:buChar char="»"/>
        <a:defRPr sz="2000">
          <a:solidFill>
            <a:schemeClr val="tx1"/>
          </a:solidFill>
          <a:latin typeface="TradeGothic" pitchFamily="34" charset="0"/>
        </a:defRPr>
      </a:lvl8pPr>
      <a:lvl9pPr marL="3886200" indent="-228600" algn="l" rtl="0" eaLnBrk="1" fontAlgn="base" hangingPunct="1">
        <a:spcBef>
          <a:spcPct val="20000"/>
        </a:spcBef>
        <a:spcAft>
          <a:spcPct val="0"/>
        </a:spcAft>
        <a:buChar char="»"/>
        <a:defRPr sz="2000">
          <a:solidFill>
            <a:schemeClr val="tx1"/>
          </a:solidFill>
          <a:latin typeface="TradeGothic"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2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21.xml"/><Relationship Id="rId5" Type="http://schemas.openxmlformats.org/officeDocument/2006/relationships/hyperlink" Target="https://www.namss.org/Certification/Exam-Information/Certification-FAQs" TargetMode="External"/><Relationship Id="rId4" Type="http://schemas.openxmlformats.org/officeDocument/2006/relationships/hyperlink" Target="https://www.namss.org/Portals/0/NAMSS_2021%20Candidate%20Handbook.pdf"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2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24.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2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2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28.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2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30.xml"/><Relationship Id="rId5" Type="http://schemas.openxmlformats.org/officeDocument/2006/relationships/image" Target="../media/image21.jp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2.xml"/><Relationship Id="rId1" Type="http://schemas.openxmlformats.org/officeDocument/2006/relationships/tags" Target="../tags/tag3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32.xml"/><Relationship Id="rId5" Type="http://schemas.openxmlformats.org/officeDocument/2006/relationships/image" Target="../media/image21.jp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2.xml"/><Relationship Id="rId1" Type="http://schemas.openxmlformats.org/officeDocument/2006/relationships/tags" Target="../tags/tag3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tags" Target="../tags/tag34.xml"/><Relationship Id="rId5" Type="http://schemas.openxmlformats.org/officeDocument/2006/relationships/image" Target="../media/image21.jp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2.xml"/><Relationship Id="rId1" Type="http://schemas.openxmlformats.org/officeDocument/2006/relationships/tags" Target="../tags/tag35.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tags" Target="../tags/tag37.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ags" Target="../tags/tag3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tags" Target="../tags/tag39.xml"/><Relationship Id="rId5" Type="http://schemas.openxmlformats.org/officeDocument/2006/relationships/image" Target="../media/image21.jp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2.xml"/><Relationship Id="rId1" Type="http://schemas.openxmlformats.org/officeDocument/2006/relationships/tags" Target="../tags/tag40.xml"/><Relationship Id="rId5" Type="http://schemas.openxmlformats.org/officeDocument/2006/relationships/image" Target="../media/image25.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tags" Target="../tags/tag4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4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1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1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18.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9.xml"/><Relationship Id="rId5" Type="http://schemas.openxmlformats.org/officeDocument/2006/relationships/image" Target="../media/image12.png"/><Relationship Id="rId4" Type="http://schemas.openxmlformats.org/officeDocument/2006/relationships/hyperlink" Target="https://www.namss.org/Educ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769897145"/>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065F0D-51B9-4F38-BE61-A49AC2F25B73}"/>
              </a:ext>
            </a:extLst>
          </p:cNvPr>
          <p:cNvPicPr>
            <a:picLocks noChangeAspect="1"/>
          </p:cNvPicPr>
          <p:nvPr/>
        </p:nvPicPr>
        <p:blipFill>
          <a:blip r:embed="rId4"/>
          <a:stretch>
            <a:fillRect/>
          </a:stretch>
        </p:blipFill>
        <p:spPr>
          <a:xfrm>
            <a:off x="61574" y="1243608"/>
            <a:ext cx="7125694" cy="4963218"/>
          </a:xfrm>
          <a:prstGeom prst="rect">
            <a:avLst/>
          </a:prstGeom>
        </p:spPr>
      </p:pic>
      <p:sp>
        <p:nvSpPr>
          <p:cNvPr id="2" name="Title 1">
            <a:extLst>
              <a:ext uri="{FF2B5EF4-FFF2-40B4-BE49-F238E27FC236}">
                <a16:creationId xmlns:a16="http://schemas.microsoft.com/office/drawing/2014/main" id="{A3D0D833-80D5-4BBD-B6B2-A94FB97C14B5}"/>
              </a:ext>
            </a:extLst>
          </p:cNvPr>
          <p:cNvSpPr>
            <a:spLocks noGrp="1"/>
          </p:cNvSpPr>
          <p:nvPr>
            <p:ph type="title"/>
          </p:nvPr>
        </p:nvSpPr>
        <p:spPr/>
        <p:txBody>
          <a:bodyPr/>
          <a:lstStyle/>
          <a:p>
            <a:r>
              <a:rPr lang="en-US" dirty="0"/>
              <a:t>CPMSM Exam</a:t>
            </a:r>
          </a:p>
        </p:txBody>
      </p:sp>
      <p:sp>
        <p:nvSpPr>
          <p:cNvPr id="9" name="Content Placeholder 8">
            <a:extLst>
              <a:ext uri="{FF2B5EF4-FFF2-40B4-BE49-F238E27FC236}">
                <a16:creationId xmlns:a16="http://schemas.microsoft.com/office/drawing/2014/main" id="{B622ADFE-1BB3-4796-BE63-9229332034AA}"/>
              </a:ext>
            </a:extLst>
          </p:cNvPr>
          <p:cNvSpPr>
            <a:spLocks noGrp="1"/>
          </p:cNvSpPr>
          <p:nvPr>
            <p:ph sz="half" idx="2"/>
          </p:nvPr>
        </p:nvSpPr>
        <p:spPr>
          <a:xfrm>
            <a:off x="7515674" y="2195513"/>
            <a:ext cx="4406711" cy="3240799"/>
          </a:xfrm>
        </p:spPr>
        <p:txBody>
          <a:bodyPr/>
          <a:lstStyle/>
          <a:p>
            <a:pPr marL="0" indent="0"/>
            <a:r>
              <a:rPr lang="en-US" sz="2400" dirty="0">
                <a:latin typeface="Calibri" panose="020F0502020204030204" pitchFamily="34" charset="0"/>
                <a:ea typeface="+mn-lt"/>
                <a:cs typeface="Calibri" panose="020F0502020204030204" pitchFamily="34" charset="0"/>
              </a:rPr>
              <a:t>On average over the past 10 years:</a:t>
            </a:r>
            <a:endParaRPr lang="en-US" sz="24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2400" dirty="0">
                <a:latin typeface="Calibri" panose="020F0502020204030204" pitchFamily="34" charset="0"/>
                <a:ea typeface="+mn-lt"/>
                <a:cs typeface="Calibri" panose="020F0502020204030204" pitchFamily="34" charset="0"/>
              </a:rPr>
              <a:t>185 people sit for the exam every year</a:t>
            </a:r>
          </a:p>
          <a:p>
            <a:pPr lvl="1">
              <a:buFont typeface="Arial" panose="020B0604020202020204" pitchFamily="34" charset="0"/>
              <a:buChar char="•"/>
            </a:pPr>
            <a:r>
              <a:rPr lang="en-US" sz="2400" dirty="0">
                <a:latin typeface="Calibri" panose="020F0502020204030204" pitchFamily="34" charset="0"/>
                <a:ea typeface="+mn-lt"/>
                <a:cs typeface="Calibri" panose="020F0502020204030204" pitchFamily="34" charset="0"/>
              </a:rPr>
              <a:t>Average passing rate is 54%</a:t>
            </a:r>
          </a:p>
          <a:p>
            <a:pPr lvl="1">
              <a:buFont typeface="Arial" panose="020B0604020202020204" pitchFamily="34" charset="0"/>
              <a:buChar char="•"/>
            </a:pPr>
            <a:r>
              <a:rPr lang="en-US" sz="2400" dirty="0">
                <a:latin typeface="Calibri" panose="020F0502020204030204" pitchFamily="34" charset="0"/>
                <a:ea typeface="+mn-lt"/>
                <a:cs typeface="Calibri" panose="020F0502020204030204" pitchFamily="34" charset="0"/>
              </a:rPr>
              <a:t>In 2020, the passing rate was 50%</a:t>
            </a: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FB1D230-FB51-4B57-B3A9-C9EEE56350E7}"/>
              </a:ext>
            </a:extLst>
          </p:cNvPr>
          <p:cNvSpPr>
            <a:spLocks noGrp="1"/>
          </p:cNvSpPr>
          <p:nvPr>
            <p:ph type="sldNum" sz="quarter" idx="4"/>
          </p:nvPr>
        </p:nvSpPr>
        <p:spPr/>
        <p:txBody>
          <a:bodyPr/>
          <a:lstStyle/>
          <a:p>
            <a:pPr>
              <a:defRPr/>
            </a:pPr>
            <a:fld id="{7E896F3D-2AC8-422E-8B3A-F694A4BFA790}" type="slidenum">
              <a:rPr lang="en-US" smtClean="0"/>
              <a:pPr>
                <a:defRPr/>
              </a:pPr>
              <a:t>10</a:t>
            </a:fld>
            <a:endParaRPr lang="en-US" dirty="0"/>
          </a:p>
        </p:txBody>
      </p:sp>
    </p:spTree>
    <p:custDataLst>
      <p:tags r:id="rId1"/>
    </p:custDataLst>
    <p:extLst>
      <p:ext uri="{BB962C8B-B14F-4D97-AF65-F5344CB8AC3E}">
        <p14:creationId xmlns:p14="http://schemas.microsoft.com/office/powerpoint/2010/main" val="1019144079"/>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82EA-2671-484D-8813-27DE2617AF6C}"/>
              </a:ext>
            </a:extLst>
          </p:cNvPr>
          <p:cNvSpPr>
            <a:spLocks noGrp="1"/>
          </p:cNvSpPr>
          <p:nvPr>
            <p:ph type="title"/>
          </p:nvPr>
        </p:nvSpPr>
        <p:spPr/>
        <p:txBody>
          <a:bodyPr/>
          <a:lstStyle/>
          <a:p>
            <a:r>
              <a:rPr lang="en-US" dirty="0">
                <a:latin typeface="Calibri"/>
                <a:cs typeface="Calibri"/>
              </a:rPr>
              <a:t>CPMSM Exam Resources</a:t>
            </a:r>
            <a:endParaRPr lang="en-US" dirty="0"/>
          </a:p>
        </p:txBody>
      </p:sp>
      <p:sp>
        <p:nvSpPr>
          <p:cNvPr id="3" name="Content Placeholder 2">
            <a:extLst>
              <a:ext uri="{FF2B5EF4-FFF2-40B4-BE49-F238E27FC236}">
                <a16:creationId xmlns:a16="http://schemas.microsoft.com/office/drawing/2014/main" id="{470D97C8-6889-4BFD-A4B9-66B18BDBD565}"/>
              </a:ext>
            </a:extLst>
          </p:cNvPr>
          <p:cNvSpPr>
            <a:spLocks noGrp="1"/>
          </p:cNvSpPr>
          <p:nvPr>
            <p:ph idx="1"/>
          </p:nvPr>
        </p:nvSpPr>
        <p:spPr/>
        <p:txBody>
          <a:bodyPr/>
          <a:lstStyle/>
          <a:p>
            <a:r>
              <a:rPr lang="en-US" dirty="0">
                <a:latin typeface="Calibri"/>
                <a:cs typeface="Calibri"/>
              </a:rPr>
              <a:t>Candidate Handbook  </a:t>
            </a:r>
            <a:r>
              <a:rPr lang="en-US" dirty="0">
                <a:latin typeface="Calibri"/>
                <a:cs typeface="Calibri"/>
                <a:hlinkClick r:id="rId4"/>
              </a:rPr>
              <a:t>https://www.namss.org/Portals/0/NAMSS_2021%20Candidate%20Handbook.pdf</a:t>
            </a:r>
            <a:endParaRPr lang="en-US">
              <a:latin typeface="Calibri"/>
              <a:cs typeface="Calibri"/>
            </a:endParaRPr>
          </a:p>
          <a:p>
            <a:pPr marL="0" indent="0">
              <a:buNone/>
            </a:pPr>
            <a:endParaRPr lang="en-US" dirty="0"/>
          </a:p>
          <a:p>
            <a:r>
              <a:rPr lang="en-US" dirty="0">
                <a:latin typeface="Calibri"/>
                <a:cs typeface="Calibri"/>
              </a:rPr>
              <a:t>Frequently Asked Questions  </a:t>
            </a:r>
            <a:r>
              <a:rPr lang="en-US" dirty="0">
                <a:latin typeface="Calibri"/>
                <a:cs typeface="Calibri"/>
                <a:hlinkClick r:id="rId5"/>
              </a:rPr>
              <a:t>https://www.namss.org/Certification/Exam-Information/Certification-FAQs</a:t>
            </a:r>
            <a:r>
              <a:rPr lang="en-US" dirty="0">
                <a:latin typeface="Calibri"/>
                <a:cs typeface="Calibri"/>
              </a:rPr>
              <a:t> </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D26D766-C63A-47C4-92AD-D22FDC4CDF3E}"/>
              </a:ext>
            </a:extLst>
          </p:cNvPr>
          <p:cNvSpPr>
            <a:spLocks noGrp="1"/>
          </p:cNvSpPr>
          <p:nvPr>
            <p:ph type="sldNum" sz="quarter" idx="4"/>
          </p:nvPr>
        </p:nvSpPr>
        <p:spPr/>
        <p:txBody>
          <a:bodyPr/>
          <a:lstStyle/>
          <a:p>
            <a:pPr>
              <a:defRPr/>
            </a:pPr>
            <a:fld id="{7E896F3D-2AC8-422E-8B3A-F694A4BFA790}" type="slidenum">
              <a:rPr lang="en-US" smtClean="0"/>
              <a:pPr>
                <a:defRPr/>
              </a:pPr>
              <a:t>11</a:t>
            </a:fld>
            <a:endParaRPr lang="en-US" dirty="0"/>
          </a:p>
        </p:txBody>
      </p:sp>
    </p:spTree>
    <p:custDataLst>
      <p:tags r:id="rId1"/>
    </p:custDataLst>
    <p:extLst>
      <p:ext uri="{BB962C8B-B14F-4D97-AF65-F5344CB8AC3E}">
        <p14:creationId xmlns:p14="http://schemas.microsoft.com/office/powerpoint/2010/main" val="2576348469"/>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EF98C7-AFA0-4F15-938D-A46ABCF4931E}"/>
              </a:ext>
            </a:extLst>
          </p:cNvPr>
          <p:cNvSpPr>
            <a:spLocks noGrp="1"/>
          </p:cNvSpPr>
          <p:nvPr>
            <p:ph type="title"/>
          </p:nvPr>
        </p:nvSpPr>
        <p:spPr/>
        <p:txBody>
          <a:bodyPr/>
          <a:lstStyle/>
          <a:p>
            <a:r>
              <a:rPr lang="en-US" dirty="0"/>
              <a:t>Medical Environments</a:t>
            </a:r>
          </a:p>
        </p:txBody>
      </p:sp>
      <p:sp>
        <p:nvSpPr>
          <p:cNvPr id="5" name="Slide Number Placeholder 4">
            <a:extLst>
              <a:ext uri="{FF2B5EF4-FFF2-40B4-BE49-F238E27FC236}">
                <a16:creationId xmlns:a16="http://schemas.microsoft.com/office/drawing/2014/main" id="{C2A8E891-89E3-4300-A9F0-00E206A2B020}"/>
              </a:ext>
            </a:extLst>
          </p:cNvPr>
          <p:cNvSpPr>
            <a:spLocks noGrp="1"/>
          </p:cNvSpPr>
          <p:nvPr>
            <p:ph type="sldNum" sz="quarter" idx="4"/>
          </p:nvPr>
        </p:nvSpPr>
        <p:spPr/>
        <p:txBody>
          <a:bodyPr/>
          <a:lstStyle/>
          <a:p>
            <a:pPr>
              <a:defRPr/>
            </a:pPr>
            <a:fld id="{5FD80617-E080-4815-ADFA-1F4C4D2310BD}" type="slidenum">
              <a:rPr lang="en-US" smtClean="0"/>
              <a:pPr>
                <a:defRPr/>
              </a:pPr>
              <a:t>12</a:t>
            </a:fld>
            <a:endParaRPr lang="en-US" dirty="0"/>
          </a:p>
        </p:txBody>
      </p:sp>
      <p:pic>
        <p:nvPicPr>
          <p:cNvPr id="9" name="Picture 8">
            <a:extLst>
              <a:ext uri="{FF2B5EF4-FFF2-40B4-BE49-F238E27FC236}">
                <a16:creationId xmlns:a16="http://schemas.microsoft.com/office/drawing/2014/main" id="{DF015F76-CBE6-4F6A-98AB-287B51C54E75}"/>
              </a:ext>
            </a:extLst>
          </p:cNvPr>
          <p:cNvPicPr>
            <a:picLocks noChangeAspect="1"/>
          </p:cNvPicPr>
          <p:nvPr/>
        </p:nvPicPr>
        <p:blipFill rotWithShape="1">
          <a:blip r:embed="rId4"/>
          <a:srcRect l="30450" t="31733" r="33600" b="28800"/>
          <a:stretch/>
        </p:blipFill>
        <p:spPr>
          <a:xfrm>
            <a:off x="1873869" y="1248746"/>
            <a:ext cx="8444262" cy="5214537"/>
          </a:xfrm>
          <a:prstGeom prst="rect">
            <a:avLst/>
          </a:prstGeom>
        </p:spPr>
      </p:pic>
      <p:sp>
        <p:nvSpPr>
          <p:cNvPr id="2" name="Rectangle 1">
            <a:extLst>
              <a:ext uri="{FF2B5EF4-FFF2-40B4-BE49-F238E27FC236}">
                <a16:creationId xmlns:a16="http://schemas.microsoft.com/office/drawing/2014/main" id="{1922A4B2-185C-4489-8346-EF1955C904CB}"/>
              </a:ext>
            </a:extLst>
          </p:cNvPr>
          <p:cNvSpPr/>
          <p:nvPr/>
        </p:nvSpPr>
        <p:spPr>
          <a:xfrm>
            <a:off x="3485707" y="6188149"/>
            <a:ext cx="914400" cy="11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Tree>
    <p:custDataLst>
      <p:tags r:id="rId1"/>
    </p:custDataLst>
    <p:extLst>
      <p:ext uri="{BB962C8B-B14F-4D97-AF65-F5344CB8AC3E}">
        <p14:creationId xmlns:p14="http://schemas.microsoft.com/office/powerpoint/2010/main" val="1030549009"/>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BCA5-E692-4DC8-9A77-525524495B83}"/>
              </a:ext>
            </a:extLst>
          </p:cNvPr>
          <p:cNvSpPr>
            <a:spLocks noGrp="1"/>
          </p:cNvSpPr>
          <p:nvPr>
            <p:ph type="title"/>
          </p:nvPr>
        </p:nvSpPr>
        <p:spPr/>
        <p:txBody>
          <a:bodyPr/>
          <a:lstStyle/>
          <a:p>
            <a:r>
              <a:rPr lang="en-US" dirty="0"/>
              <a:t>Credentialing Drivers</a:t>
            </a:r>
          </a:p>
        </p:txBody>
      </p:sp>
      <p:sp>
        <p:nvSpPr>
          <p:cNvPr id="3" name="Content Placeholder 2">
            <a:extLst>
              <a:ext uri="{FF2B5EF4-FFF2-40B4-BE49-F238E27FC236}">
                <a16:creationId xmlns:a16="http://schemas.microsoft.com/office/drawing/2014/main" id="{9C53315A-96FF-4035-9783-C28291FC8DC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2EBD820-993D-4602-A4E5-6975AED38C2E}"/>
              </a:ext>
            </a:extLst>
          </p:cNvPr>
          <p:cNvSpPr>
            <a:spLocks noGrp="1"/>
          </p:cNvSpPr>
          <p:nvPr>
            <p:ph type="sldNum" sz="quarter" idx="4"/>
          </p:nvPr>
        </p:nvSpPr>
        <p:spPr/>
        <p:txBody>
          <a:bodyPr/>
          <a:lstStyle/>
          <a:p>
            <a:pPr>
              <a:defRPr/>
            </a:pPr>
            <a:fld id="{7E896F3D-2AC8-422E-8B3A-F694A4BFA790}" type="slidenum">
              <a:rPr lang="en-US" smtClean="0"/>
              <a:pPr>
                <a:defRPr/>
              </a:pPr>
              <a:t>13</a:t>
            </a:fld>
            <a:endParaRPr lang="en-US" dirty="0"/>
          </a:p>
        </p:txBody>
      </p:sp>
    </p:spTree>
    <p:custDataLst>
      <p:tags r:id="rId1"/>
    </p:custDataLst>
    <p:extLst>
      <p:ext uri="{BB962C8B-B14F-4D97-AF65-F5344CB8AC3E}">
        <p14:creationId xmlns:p14="http://schemas.microsoft.com/office/powerpoint/2010/main" val="2614293733"/>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74795E5-984B-4D7C-9ACA-2F8D68AD22C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012915" y="909461"/>
            <a:ext cx="5035725" cy="4375771"/>
          </a:xfrm>
        </p:spPr>
      </p:pic>
      <p:pic>
        <p:nvPicPr>
          <p:cNvPr id="10" name="Picture 9">
            <a:extLst>
              <a:ext uri="{FF2B5EF4-FFF2-40B4-BE49-F238E27FC236}">
                <a16:creationId xmlns:a16="http://schemas.microsoft.com/office/drawing/2014/main" id="{D06FF578-B594-4283-AFC8-67C76E3E3CB5}"/>
              </a:ext>
            </a:extLst>
          </p:cNvPr>
          <p:cNvPicPr>
            <a:picLocks noChangeAspect="1"/>
          </p:cNvPicPr>
          <p:nvPr/>
        </p:nvPicPr>
        <p:blipFill rotWithShape="1">
          <a:blip r:embed="rId5"/>
          <a:srcRect l="34200" t="29600" r="36250" b="32267"/>
          <a:stretch/>
        </p:blipFill>
        <p:spPr>
          <a:xfrm>
            <a:off x="563984" y="1992241"/>
            <a:ext cx="6515100" cy="4729235"/>
          </a:xfrm>
          <a:prstGeom prst="rect">
            <a:avLst/>
          </a:prstGeom>
        </p:spPr>
      </p:pic>
      <p:sp>
        <p:nvSpPr>
          <p:cNvPr id="2" name="Title 1">
            <a:extLst>
              <a:ext uri="{FF2B5EF4-FFF2-40B4-BE49-F238E27FC236}">
                <a16:creationId xmlns:a16="http://schemas.microsoft.com/office/drawing/2014/main" id="{CC7ED21A-82E1-4E79-B956-D8B5EBB963DB}"/>
              </a:ext>
            </a:extLst>
          </p:cNvPr>
          <p:cNvSpPr>
            <a:spLocks noGrp="1"/>
          </p:cNvSpPr>
          <p:nvPr>
            <p:ph type="title"/>
          </p:nvPr>
        </p:nvSpPr>
        <p:spPr/>
        <p:txBody>
          <a:bodyPr/>
          <a:lstStyle/>
          <a:p>
            <a:r>
              <a:rPr lang="en-US" dirty="0"/>
              <a:t>Management Overview</a:t>
            </a:r>
          </a:p>
        </p:txBody>
      </p:sp>
      <p:sp>
        <p:nvSpPr>
          <p:cNvPr id="4" name="Slide Number Placeholder 3">
            <a:extLst>
              <a:ext uri="{FF2B5EF4-FFF2-40B4-BE49-F238E27FC236}">
                <a16:creationId xmlns:a16="http://schemas.microsoft.com/office/drawing/2014/main" id="{E3457C51-A164-4266-BA8C-4A2F514D1CE8}"/>
              </a:ext>
            </a:extLst>
          </p:cNvPr>
          <p:cNvSpPr>
            <a:spLocks noGrp="1"/>
          </p:cNvSpPr>
          <p:nvPr>
            <p:ph type="sldNum" sz="quarter" idx="4"/>
          </p:nvPr>
        </p:nvSpPr>
        <p:spPr/>
        <p:txBody>
          <a:bodyPr/>
          <a:lstStyle/>
          <a:p>
            <a:pPr>
              <a:defRPr/>
            </a:pPr>
            <a:fld id="{7E896F3D-2AC8-422E-8B3A-F694A4BFA790}" type="slidenum">
              <a:rPr lang="en-US" smtClean="0"/>
              <a:pPr>
                <a:defRPr/>
              </a:pPr>
              <a:t>14</a:t>
            </a:fld>
            <a:endParaRPr lang="en-US" dirty="0"/>
          </a:p>
        </p:txBody>
      </p:sp>
      <p:sp>
        <p:nvSpPr>
          <p:cNvPr id="8" name="TextBox 7">
            <a:extLst>
              <a:ext uri="{FF2B5EF4-FFF2-40B4-BE49-F238E27FC236}">
                <a16:creationId xmlns:a16="http://schemas.microsoft.com/office/drawing/2014/main" id="{14102BD5-6F8D-4CDD-97B1-CDE8D10EE2C3}"/>
              </a:ext>
            </a:extLst>
          </p:cNvPr>
          <p:cNvSpPr txBox="1"/>
          <p:nvPr/>
        </p:nvSpPr>
        <p:spPr>
          <a:xfrm>
            <a:off x="891540" y="1110732"/>
            <a:ext cx="5204460" cy="1024128"/>
          </a:xfrm>
          <a:prstGeom prst="rect">
            <a:avLst/>
          </a:prstGeom>
          <a:noFill/>
        </p:spPr>
        <p:txBody>
          <a:bodyPr wrap="square">
            <a:spAutoFit/>
          </a:bodyPr>
          <a:lstStyle/>
          <a:p>
            <a:pPr algn="ctr"/>
            <a:r>
              <a:rPr lang="en-US" sz="2000" dirty="0">
                <a:solidFill>
                  <a:srgbClr val="54565B"/>
                </a:solidFill>
                <a:latin typeface="Calibri" panose="020F0502020204030204" pitchFamily="34" charset="0"/>
              </a:rPr>
              <a:t>Management is the achievement of the organization’s objectives through and with people and other resources. </a:t>
            </a:r>
            <a:endParaRPr lang="en-US" sz="1050" dirty="0">
              <a:solidFill>
                <a:prstClr val="black"/>
              </a:solidFill>
              <a:latin typeface="Microsoft Sans Serif" panose="020B0604020202020204" pitchFamily="34" charset="0"/>
            </a:endParaRPr>
          </a:p>
        </p:txBody>
      </p:sp>
    </p:spTree>
    <p:custDataLst>
      <p:tags r:id="rId1"/>
    </p:custDataLst>
    <p:extLst>
      <p:ext uri="{BB962C8B-B14F-4D97-AF65-F5344CB8AC3E}">
        <p14:creationId xmlns:p14="http://schemas.microsoft.com/office/powerpoint/2010/main" val="457359798"/>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6031-69DD-41B5-900E-82E8EC1F95EF}"/>
              </a:ext>
            </a:extLst>
          </p:cNvPr>
          <p:cNvSpPr>
            <a:spLocks noGrp="1"/>
          </p:cNvSpPr>
          <p:nvPr>
            <p:ph type="title"/>
          </p:nvPr>
        </p:nvSpPr>
        <p:spPr/>
        <p:txBody>
          <a:bodyPr/>
          <a:lstStyle/>
          <a:p>
            <a:r>
              <a:rPr lang="en-US" dirty="0"/>
              <a:t>Importance of Credentialing</a:t>
            </a:r>
          </a:p>
        </p:txBody>
      </p:sp>
      <p:pic>
        <p:nvPicPr>
          <p:cNvPr id="6" name="Content Placeholder 5" descr="A picture containing drawing, clock&#10;&#10;Description automatically generated">
            <a:extLst>
              <a:ext uri="{FF2B5EF4-FFF2-40B4-BE49-F238E27FC236}">
                <a16:creationId xmlns:a16="http://schemas.microsoft.com/office/drawing/2014/main" id="{03009CA8-C4AB-47FF-81DD-20D4320B415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00736" y="1450435"/>
            <a:ext cx="5616323" cy="3505613"/>
          </a:xfrm>
        </p:spPr>
      </p:pic>
      <p:sp>
        <p:nvSpPr>
          <p:cNvPr id="4" name="Slide Number Placeholder 3">
            <a:extLst>
              <a:ext uri="{FF2B5EF4-FFF2-40B4-BE49-F238E27FC236}">
                <a16:creationId xmlns:a16="http://schemas.microsoft.com/office/drawing/2014/main" id="{35D2570E-9CD5-4C50-87DE-44326F1587CC}"/>
              </a:ext>
            </a:extLst>
          </p:cNvPr>
          <p:cNvSpPr>
            <a:spLocks noGrp="1"/>
          </p:cNvSpPr>
          <p:nvPr>
            <p:ph type="sldNum" sz="quarter" idx="4"/>
          </p:nvPr>
        </p:nvSpPr>
        <p:spPr/>
        <p:txBody>
          <a:bodyPr/>
          <a:lstStyle/>
          <a:p>
            <a:pPr>
              <a:defRPr/>
            </a:pPr>
            <a:fld id="{7E896F3D-2AC8-422E-8B3A-F694A4BFA790}" type="slidenum">
              <a:rPr lang="en-US" smtClean="0"/>
              <a:pPr>
                <a:defRPr/>
              </a:pPr>
              <a:t>15</a:t>
            </a:fld>
            <a:endParaRPr lang="en-US" dirty="0"/>
          </a:p>
        </p:txBody>
      </p:sp>
      <p:sp>
        <p:nvSpPr>
          <p:cNvPr id="8" name="TextBox 7">
            <a:extLst>
              <a:ext uri="{FF2B5EF4-FFF2-40B4-BE49-F238E27FC236}">
                <a16:creationId xmlns:a16="http://schemas.microsoft.com/office/drawing/2014/main" id="{62B32F59-5D99-468D-A9F4-408EB02D98B8}"/>
              </a:ext>
            </a:extLst>
          </p:cNvPr>
          <p:cNvSpPr txBox="1"/>
          <p:nvPr/>
        </p:nvSpPr>
        <p:spPr>
          <a:xfrm>
            <a:off x="1056132" y="1708142"/>
            <a:ext cx="4744604" cy="1200329"/>
          </a:xfrm>
          <a:prstGeom prst="rect">
            <a:avLst/>
          </a:prstGeom>
          <a:noFill/>
        </p:spPr>
        <p:txBody>
          <a:bodyPr wrap="square">
            <a:spAutoFit/>
          </a:bodyPr>
          <a:lstStyle/>
          <a:p>
            <a:pPr algn="ctr"/>
            <a:r>
              <a:rPr lang="en-US" sz="2400" dirty="0">
                <a:solidFill>
                  <a:srgbClr val="54565B"/>
                </a:solidFill>
                <a:latin typeface="Calibri" panose="020F0502020204030204" pitchFamily="34" charset="0"/>
              </a:rPr>
              <a:t>The primary purpose of credentialing is to protect our patients. </a:t>
            </a:r>
            <a:endParaRPr lang="en-US" sz="1050" dirty="0">
              <a:solidFill>
                <a:prstClr val="black"/>
              </a:solidFill>
              <a:latin typeface="Microsoft Sans Serif" panose="020B0604020202020204" pitchFamily="34" charset="0"/>
            </a:endParaRPr>
          </a:p>
        </p:txBody>
      </p:sp>
    </p:spTree>
    <p:custDataLst>
      <p:tags r:id="rId1"/>
    </p:custDataLst>
    <p:extLst>
      <p:ext uri="{BB962C8B-B14F-4D97-AF65-F5344CB8AC3E}">
        <p14:creationId xmlns:p14="http://schemas.microsoft.com/office/powerpoint/2010/main" val="2737432915"/>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6031-69DD-41B5-900E-82E8EC1F95EF}"/>
              </a:ext>
            </a:extLst>
          </p:cNvPr>
          <p:cNvSpPr>
            <a:spLocks noGrp="1"/>
          </p:cNvSpPr>
          <p:nvPr>
            <p:ph type="title"/>
          </p:nvPr>
        </p:nvSpPr>
        <p:spPr/>
        <p:txBody>
          <a:bodyPr/>
          <a:lstStyle/>
          <a:p>
            <a:r>
              <a:rPr lang="en-US" dirty="0"/>
              <a:t>Importance of Credentialing</a:t>
            </a:r>
          </a:p>
        </p:txBody>
      </p:sp>
      <p:pic>
        <p:nvPicPr>
          <p:cNvPr id="6" name="Content Placeholder 5" descr="A picture containing drawing, clock&#10;&#10;Description automatically generated">
            <a:extLst>
              <a:ext uri="{FF2B5EF4-FFF2-40B4-BE49-F238E27FC236}">
                <a16:creationId xmlns:a16="http://schemas.microsoft.com/office/drawing/2014/main" id="{03009CA8-C4AB-47FF-81DD-20D4320B415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00736" y="1450435"/>
            <a:ext cx="5616323" cy="3505613"/>
          </a:xfrm>
        </p:spPr>
      </p:pic>
      <p:sp>
        <p:nvSpPr>
          <p:cNvPr id="4" name="Slide Number Placeholder 3">
            <a:extLst>
              <a:ext uri="{FF2B5EF4-FFF2-40B4-BE49-F238E27FC236}">
                <a16:creationId xmlns:a16="http://schemas.microsoft.com/office/drawing/2014/main" id="{35D2570E-9CD5-4C50-87DE-44326F1587CC}"/>
              </a:ext>
            </a:extLst>
          </p:cNvPr>
          <p:cNvSpPr>
            <a:spLocks noGrp="1"/>
          </p:cNvSpPr>
          <p:nvPr>
            <p:ph type="sldNum" sz="quarter" idx="4"/>
          </p:nvPr>
        </p:nvSpPr>
        <p:spPr/>
        <p:txBody>
          <a:bodyPr/>
          <a:lstStyle/>
          <a:p>
            <a:pPr>
              <a:defRPr/>
            </a:pPr>
            <a:fld id="{7E896F3D-2AC8-422E-8B3A-F694A4BFA790}" type="slidenum">
              <a:rPr lang="en-US" smtClean="0"/>
              <a:pPr>
                <a:defRPr/>
              </a:pPr>
              <a:t>16</a:t>
            </a:fld>
            <a:endParaRPr lang="en-US" dirty="0"/>
          </a:p>
        </p:txBody>
      </p:sp>
      <p:sp>
        <p:nvSpPr>
          <p:cNvPr id="8" name="TextBox 7">
            <a:extLst>
              <a:ext uri="{FF2B5EF4-FFF2-40B4-BE49-F238E27FC236}">
                <a16:creationId xmlns:a16="http://schemas.microsoft.com/office/drawing/2014/main" id="{62B32F59-5D99-468D-A9F4-408EB02D98B8}"/>
              </a:ext>
            </a:extLst>
          </p:cNvPr>
          <p:cNvSpPr txBox="1"/>
          <p:nvPr/>
        </p:nvSpPr>
        <p:spPr>
          <a:xfrm>
            <a:off x="1056132" y="1708142"/>
            <a:ext cx="4744604" cy="1200329"/>
          </a:xfrm>
          <a:prstGeom prst="rect">
            <a:avLst/>
          </a:prstGeom>
          <a:noFill/>
        </p:spPr>
        <p:txBody>
          <a:bodyPr wrap="square">
            <a:spAutoFit/>
          </a:bodyPr>
          <a:lstStyle/>
          <a:p>
            <a:pPr algn="ctr"/>
            <a:r>
              <a:rPr lang="en-US" sz="2400" dirty="0">
                <a:solidFill>
                  <a:srgbClr val="54565B"/>
                </a:solidFill>
                <a:latin typeface="Calibri" panose="020F0502020204030204" pitchFamily="34" charset="0"/>
              </a:rPr>
              <a:t>The primary purpose of credentialing is to protect our patients. </a:t>
            </a:r>
            <a:endParaRPr lang="en-US" sz="1050" dirty="0">
              <a:solidFill>
                <a:prstClr val="black"/>
              </a:solidFill>
              <a:latin typeface="Microsoft Sans Serif" panose="020B0604020202020204" pitchFamily="34" charset="0"/>
            </a:endParaRPr>
          </a:p>
        </p:txBody>
      </p:sp>
      <p:sp>
        <p:nvSpPr>
          <p:cNvPr id="3" name="TextBox 2"/>
          <p:cNvSpPr txBox="1"/>
          <p:nvPr/>
        </p:nvSpPr>
        <p:spPr>
          <a:xfrm>
            <a:off x="563984" y="3411415"/>
            <a:ext cx="4922416"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1) Duty of exercise due care</a:t>
            </a:r>
          </a:p>
          <a:p>
            <a:pPr marL="285750" indent="-285750">
              <a:buFont typeface="Arial" panose="020B0604020202020204" pitchFamily="34" charset="0"/>
              <a:buChar char="•"/>
            </a:pPr>
            <a:r>
              <a:rPr lang="en-US" sz="3200" dirty="0" smtClean="0"/>
              <a:t>2) Breach of Duty</a:t>
            </a:r>
          </a:p>
          <a:p>
            <a:pPr marL="285750" indent="-285750">
              <a:buFont typeface="Arial" panose="020B0604020202020204" pitchFamily="34" charset="0"/>
              <a:buChar char="•"/>
            </a:pPr>
            <a:r>
              <a:rPr lang="en-US" sz="3200" dirty="0" smtClean="0"/>
              <a:t>3) Injury</a:t>
            </a:r>
          </a:p>
          <a:p>
            <a:pPr marL="285750" indent="-285750">
              <a:buFont typeface="Arial" panose="020B0604020202020204" pitchFamily="34" charset="0"/>
              <a:buChar char="•"/>
            </a:pPr>
            <a:r>
              <a:rPr lang="en-US" sz="3200" dirty="0" smtClean="0"/>
              <a:t>4) Proximate Cause</a:t>
            </a:r>
          </a:p>
        </p:txBody>
      </p:sp>
    </p:spTree>
    <p:custDataLst>
      <p:tags r:id="rId1"/>
    </p:custDataLst>
    <p:extLst>
      <p:ext uri="{BB962C8B-B14F-4D97-AF65-F5344CB8AC3E}">
        <p14:creationId xmlns:p14="http://schemas.microsoft.com/office/powerpoint/2010/main" val="2520304057"/>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E13E-324A-4CA0-BEE9-D0E599707AA3}"/>
              </a:ext>
            </a:extLst>
          </p:cNvPr>
          <p:cNvSpPr>
            <a:spLocks noGrp="1"/>
          </p:cNvSpPr>
          <p:nvPr>
            <p:ph type="title"/>
          </p:nvPr>
        </p:nvSpPr>
        <p:spPr/>
        <p:txBody>
          <a:bodyPr/>
          <a:lstStyle/>
          <a:p>
            <a:r>
              <a:rPr lang="en-US" dirty="0"/>
              <a:t>Membership vs Privileges</a:t>
            </a:r>
          </a:p>
        </p:txBody>
      </p:sp>
      <p:sp>
        <p:nvSpPr>
          <p:cNvPr id="3" name="Content Placeholder 2">
            <a:extLst>
              <a:ext uri="{FF2B5EF4-FFF2-40B4-BE49-F238E27FC236}">
                <a16:creationId xmlns:a16="http://schemas.microsoft.com/office/drawing/2014/main" id="{C3542EA6-9C5C-41DB-B187-1E933AFEE41D}"/>
              </a:ext>
            </a:extLst>
          </p:cNvPr>
          <p:cNvSpPr>
            <a:spLocks noGrp="1"/>
          </p:cNvSpPr>
          <p:nvPr>
            <p:ph idx="1"/>
          </p:nvPr>
        </p:nvSpPr>
        <p:spPr/>
        <p:txBody>
          <a:bodyPr/>
          <a:lstStyle/>
          <a:p>
            <a:pPr marL="0" indent="0">
              <a:buNone/>
            </a:pPr>
            <a:r>
              <a:rPr lang="en-US" sz="3200" dirty="0">
                <a:solidFill>
                  <a:srgbClr val="54565B"/>
                </a:solidFill>
                <a:latin typeface="Calibri" panose="020F0502020204030204" pitchFamily="34" charset="0"/>
              </a:rPr>
              <a:t>Depending on the healthcare environment:</a:t>
            </a:r>
          </a:p>
          <a:p>
            <a:pPr lvl="1">
              <a:buClr>
                <a:srgbClr val="447796"/>
              </a:buClr>
              <a:buFont typeface="Symbol" panose="05050102010706020507" pitchFamily="18" charset="2"/>
              <a:buChar char="·"/>
            </a:pPr>
            <a:r>
              <a:rPr lang="en-US" sz="2800" dirty="0">
                <a:solidFill>
                  <a:srgbClr val="54565B"/>
                </a:solidFill>
                <a:latin typeface="Calibri" panose="020F0502020204030204" pitchFamily="34" charset="0"/>
              </a:rPr>
              <a:t>Membership categories are described in medical staff bylaws</a:t>
            </a:r>
          </a:p>
          <a:p>
            <a:pPr lvl="1">
              <a:buClr>
                <a:srgbClr val="447796"/>
              </a:buClr>
              <a:buFont typeface="Symbol" panose="05050102010706020507" pitchFamily="18" charset="2"/>
              <a:buChar char="·"/>
            </a:pPr>
            <a:r>
              <a:rPr lang="en-US" sz="2800" dirty="0"/>
              <a:t>E</a:t>
            </a:r>
            <a:r>
              <a:rPr lang="en-US" sz="2800" dirty="0" smtClean="0">
                <a:solidFill>
                  <a:srgbClr val="54565B"/>
                </a:solidFill>
                <a:latin typeface="Calibri" panose="020F0502020204030204" pitchFamily="34" charset="0"/>
              </a:rPr>
              <a:t>xamples </a:t>
            </a:r>
            <a:r>
              <a:rPr lang="en-US" sz="2800" dirty="0">
                <a:solidFill>
                  <a:srgbClr val="54565B"/>
                </a:solidFill>
                <a:latin typeface="Calibri" panose="020F0502020204030204" pitchFamily="34" charset="0"/>
              </a:rPr>
              <a:t>include active, associate, consulting, courtesy</a:t>
            </a:r>
          </a:p>
          <a:p>
            <a:pPr lvl="1">
              <a:buClr>
                <a:srgbClr val="447796"/>
              </a:buClr>
              <a:buFont typeface="Symbol" panose="05050102010706020507" pitchFamily="18" charset="2"/>
              <a:buChar char="·"/>
            </a:pPr>
            <a:r>
              <a:rPr lang="en-US" sz="2800" dirty="0">
                <a:solidFill>
                  <a:srgbClr val="54565B"/>
                </a:solidFill>
                <a:latin typeface="Calibri" panose="020F0502020204030204" pitchFamily="34" charset="0"/>
              </a:rPr>
              <a:t>Membership criteria can be different than criteria for privileges </a:t>
            </a:r>
          </a:p>
          <a:p>
            <a:pPr lvl="1">
              <a:buClr>
                <a:srgbClr val="447796"/>
              </a:buClr>
              <a:buFont typeface="Symbol" panose="05050102010706020507" pitchFamily="18" charset="2"/>
              <a:buChar char="·"/>
            </a:pPr>
            <a:r>
              <a:rPr lang="en-US" sz="2800" dirty="0">
                <a:solidFill>
                  <a:srgbClr val="54565B"/>
                </a:solidFill>
                <a:latin typeface="Calibri" panose="020F0502020204030204" pitchFamily="34" charset="0"/>
              </a:rPr>
              <a:t>You can have membership without having privileges </a:t>
            </a:r>
          </a:p>
          <a:p>
            <a:pPr lvl="1">
              <a:buClr>
                <a:srgbClr val="447796"/>
              </a:buClr>
              <a:buFont typeface="Symbol" panose="05050102010706020507" pitchFamily="18" charset="2"/>
              <a:buChar char="·"/>
            </a:pPr>
            <a:r>
              <a:rPr lang="en-US" sz="2800" dirty="0">
                <a:solidFill>
                  <a:srgbClr val="54565B"/>
                </a:solidFill>
                <a:latin typeface="Calibri" panose="020F0502020204030204" pitchFamily="34" charset="0"/>
              </a:rPr>
              <a:t>You can have privileges without membership</a:t>
            </a:r>
          </a:p>
          <a:p>
            <a:pPr lvl="1">
              <a:buClr>
                <a:srgbClr val="447796"/>
              </a:buClr>
              <a:buFont typeface="Symbol" panose="05050102010706020507" pitchFamily="18" charset="2"/>
              <a:buChar char="·"/>
            </a:pPr>
            <a:r>
              <a:rPr lang="en-US" sz="2800" dirty="0">
                <a:solidFill>
                  <a:srgbClr val="54565B"/>
                </a:solidFill>
                <a:latin typeface="Calibri" panose="020F0502020204030204" pitchFamily="34" charset="0"/>
              </a:rPr>
              <a:t>Some criteria are the same for both membership and privileges (example: licensure)</a:t>
            </a:r>
            <a:endParaRPr lang="en-US" sz="2800" dirty="0">
              <a:solidFill>
                <a:prstClr val="black"/>
              </a:solidFill>
              <a:latin typeface="Microsoft Sans Serif"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2527895-024C-4314-BD67-5D36F99C2F6B}"/>
              </a:ext>
            </a:extLst>
          </p:cNvPr>
          <p:cNvSpPr>
            <a:spLocks noGrp="1"/>
          </p:cNvSpPr>
          <p:nvPr>
            <p:ph type="sldNum" sz="quarter" idx="4"/>
          </p:nvPr>
        </p:nvSpPr>
        <p:spPr/>
        <p:txBody>
          <a:bodyPr/>
          <a:lstStyle/>
          <a:p>
            <a:pPr>
              <a:defRPr/>
            </a:pPr>
            <a:fld id="{7E896F3D-2AC8-422E-8B3A-F694A4BFA790}" type="slidenum">
              <a:rPr lang="en-US" smtClean="0"/>
              <a:pPr>
                <a:defRPr/>
              </a:pPr>
              <a:t>17</a:t>
            </a:fld>
            <a:endParaRPr lang="en-US" dirty="0"/>
          </a:p>
        </p:txBody>
      </p:sp>
    </p:spTree>
    <p:custDataLst>
      <p:tags r:id="rId1"/>
    </p:custDataLst>
    <p:extLst>
      <p:ext uri="{BB962C8B-B14F-4D97-AF65-F5344CB8AC3E}">
        <p14:creationId xmlns:p14="http://schemas.microsoft.com/office/powerpoint/2010/main" val="3842049561"/>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E13E-324A-4CA0-BEE9-D0E599707AA3}"/>
              </a:ext>
            </a:extLst>
          </p:cNvPr>
          <p:cNvSpPr>
            <a:spLocks noGrp="1"/>
          </p:cNvSpPr>
          <p:nvPr>
            <p:ph type="title"/>
          </p:nvPr>
        </p:nvSpPr>
        <p:spPr/>
        <p:txBody>
          <a:bodyPr/>
          <a:lstStyle/>
          <a:p>
            <a:r>
              <a:rPr lang="en-US" dirty="0"/>
              <a:t>Various Liability Theories</a:t>
            </a:r>
          </a:p>
        </p:txBody>
      </p:sp>
      <p:sp>
        <p:nvSpPr>
          <p:cNvPr id="3" name="Content Placeholder 2">
            <a:extLst>
              <a:ext uri="{FF2B5EF4-FFF2-40B4-BE49-F238E27FC236}">
                <a16:creationId xmlns:a16="http://schemas.microsoft.com/office/drawing/2014/main" id="{C3542EA6-9C5C-41DB-B187-1E933AFEE41D}"/>
              </a:ext>
            </a:extLst>
          </p:cNvPr>
          <p:cNvSpPr>
            <a:spLocks noGrp="1"/>
          </p:cNvSpPr>
          <p:nvPr>
            <p:ph idx="1"/>
          </p:nvPr>
        </p:nvSpPr>
        <p:spPr/>
        <p:txBody>
          <a:bodyPr/>
          <a:lstStyle/>
          <a:p>
            <a:r>
              <a:rPr lang="en-US" sz="3200" dirty="0"/>
              <a:t>Doctrine of </a:t>
            </a:r>
            <a:r>
              <a:rPr lang="en-US" sz="3200" dirty="0" err="1"/>
              <a:t>Respondeat</a:t>
            </a:r>
            <a:r>
              <a:rPr lang="en-US" sz="3200" dirty="0"/>
              <a:t> </a:t>
            </a:r>
            <a:r>
              <a:rPr lang="en-US" sz="3200" dirty="0" smtClean="0"/>
              <a:t>Superior </a:t>
            </a:r>
          </a:p>
          <a:p>
            <a:pPr lvl="1"/>
            <a:r>
              <a:rPr lang="en-US" dirty="0" smtClean="0"/>
              <a:t>Places </a:t>
            </a:r>
            <a:r>
              <a:rPr lang="en-US" dirty="0"/>
              <a:t>liability for an employee or agent's actions on the </a:t>
            </a:r>
            <a:r>
              <a:rPr lang="en-US" dirty="0" smtClean="0"/>
              <a:t>employer</a:t>
            </a:r>
          </a:p>
          <a:p>
            <a:endParaRPr lang="en-US" dirty="0"/>
          </a:p>
        </p:txBody>
      </p:sp>
      <p:sp>
        <p:nvSpPr>
          <p:cNvPr id="4" name="Slide Number Placeholder 3">
            <a:extLst>
              <a:ext uri="{FF2B5EF4-FFF2-40B4-BE49-F238E27FC236}">
                <a16:creationId xmlns:a16="http://schemas.microsoft.com/office/drawing/2014/main" id="{52527895-024C-4314-BD67-5D36F99C2F6B}"/>
              </a:ext>
            </a:extLst>
          </p:cNvPr>
          <p:cNvSpPr>
            <a:spLocks noGrp="1"/>
          </p:cNvSpPr>
          <p:nvPr>
            <p:ph type="sldNum" sz="quarter" idx="4"/>
          </p:nvPr>
        </p:nvSpPr>
        <p:spPr/>
        <p:txBody>
          <a:bodyPr/>
          <a:lstStyle/>
          <a:p>
            <a:pPr>
              <a:defRPr/>
            </a:pPr>
            <a:fld id="{7E896F3D-2AC8-422E-8B3A-F694A4BFA790}" type="slidenum">
              <a:rPr lang="en-US" smtClean="0"/>
              <a:pPr>
                <a:defRPr/>
              </a:pPr>
              <a:t>18</a:t>
            </a:fld>
            <a:endParaRPr lang="en-US" dirty="0"/>
          </a:p>
        </p:txBody>
      </p:sp>
      <p:pic>
        <p:nvPicPr>
          <p:cNvPr id="5" name="Picture 4" descr="File:Scales Of Justice.svg - Wikipedia"/>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080909" y="2716994"/>
            <a:ext cx="3126149" cy="36393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6475266"/>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ame, table&#10;&#10;Description automatically generated">
            <a:extLst>
              <a:ext uri="{FF2B5EF4-FFF2-40B4-BE49-F238E27FC236}">
                <a16:creationId xmlns:a16="http://schemas.microsoft.com/office/drawing/2014/main" id="{C6F2A7BF-EAA5-4E1E-8BDC-F9AAB2EE0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834" y="2034643"/>
            <a:ext cx="6708566" cy="4283608"/>
          </a:xfrm>
          <a:prstGeom prst="rect">
            <a:avLst/>
          </a:prstGeom>
        </p:spPr>
      </p:pic>
      <p:sp>
        <p:nvSpPr>
          <p:cNvPr id="2" name="Title 1">
            <a:extLst>
              <a:ext uri="{FF2B5EF4-FFF2-40B4-BE49-F238E27FC236}">
                <a16:creationId xmlns:a16="http://schemas.microsoft.com/office/drawing/2014/main" id="{ACAC8445-E5DF-4317-BA24-E25F6FBDCF86}"/>
              </a:ext>
            </a:extLst>
          </p:cNvPr>
          <p:cNvSpPr>
            <a:spLocks noGrp="1"/>
          </p:cNvSpPr>
          <p:nvPr>
            <p:ph type="title"/>
          </p:nvPr>
        </p:nvSpPr>
        <p:spPr/>
        <p:txBody>
          <a:bodyPr/>
          <a:lstStyle/>
          <a:p>
            <a:r>
              <a:rPr lang="en-US" dirty="0"/>
              <a:t>Credentialing Process</a:t>
            </a:r>
          </a:p>
        </p:txBody>
      </p:sp>
      <p:sp>
        <p:nvSpPr>
          <p:cNvPr id="3" name="Content Placeholder 2">
            <a:extLst>
              <a:ext uri="{FF2B5EF4-FFF2-40B4-BE49-F238E27FC236}">
                <a16:creationId xmlns:a16="http://schemas.microsoft.com/office/drawing/2014/main" id="{D7944704-49D2-4866-A04C-3F8A376F817E}"/>
              </a:ext>
            </a:extLst>
          </p:cNvPr>
          <p:cNvSpPr>
            <a:spLocks noGrp="1"/>
          </p:cNvSpPr>
          <p:nvPr>
            <p:ph idx="1"/>
          </p:nvPr>
        </p:nvSpPr>
        <p:spPr/>
        <p:txBody>
          <a:bodyPr/>
          <a:lstStyle/>
          <a:p>
            <a:pPr marL="0" indent="0">
              <a:buNone/>
            </a:pPr>
            <a:r>
              <a:rPr lang="en-US" dirty="0"/>
              <a:t>Varies by:</a:t>
            </a:r>
          </a:p>
          <a:p>
            <a:pPr>
              <a:buClr>
                <a:srgbClr val="447796"/>
              </a:buClr>
            </a:pPr>
            <a:r>
              <a:rPr lang="en-US" dirty="0"/>
              <a:t>Medical environment</a:t>
            </a:r>
          </a:p>
          <a:p>
            <a:pPr>
              <a:buClr>
                <a:srgbClr val="447796"/>
              </a:buClr>
            </a:pPr>
            <a:r>
              <a:rPr lang="en-US" dirty="0"/>
              <a:t>Applicable regulations and accreditation standards</a:t>
            </a:r>
          </a:p>
          <a:p>
            <a:pPr>
              <a:buClr>
                <a:srgbClr val="447796"/>
              </a:buClr>
            </a:pPr>
            <a:r>
              <a:rPr lang="en-US" dirty="0"/>
              <a:t>Organization requirements</a:t>
            </a:r>
          </a:p>
        </p:txBody>
      </p:sp>
      <p:sp>
        <p:nvSpPr>
          <p:cNvPr id="4" name="Slide Number Placeholder 3">
            <a:extLst>
              <a:ext uri="{FF2B5EF4-FFF2-40B4-BE49-F238E27FC236}">
                <a16:creationId xmlns:a16="http://schemas.microsoft.com/office/drawing/2014/main" id="{365474EF-D8BA-4384-8521-B696D9BCD539}"/>
              </a:ext>
            </a:extLst>
          </p:cNvPr>
          <p:cNvSpPr>
            <a:spLocks noGrp="1"/>
          </p:cNvSpPr>
          <p:nvPr>
            <p:ph type="sldNum" sz="quarter" idx="4"/>
          </p:nvPr>
        </p:nvSpPr>
        <p:spPr/>
        <p:txBody>
          <a:bodyPr/>
          <a:lstStyle/>
          <a:p>
            <a:pPr>
              <a:defRPr/>
            </a:pPr>
            <a:fld id="{7E896F3D-2AC8-422E-8B3A-F694A4BFA790}" type="slidenum">
              <a:rPr lang="en-US" smtClean="0"/>
              <a:pPr>
                <a:defRPr/>
              </a:pPr>
              <a:t>19</a:t>
            </a:fld>
            <a:endParaRPr lang="en-US" dirty="0"/>
          </a:p>
        </p:txBody>
      </p:sp>
    </p:spTree>
    <p:custDataLst>
      <p:tags r:id="rId1"/>
    </p:custDataLst>
    <p:extLst>
      <p:ext uri="{BB962C8B-B14F-4D97-AF65-F5344CB8AC3E}">
        <p14:creationId xmlns:p14="http://schemas.microsoft.com/office/powerpoint/2010/main" val="2641858546"/>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p:txBody>
          <a:bodyPr/>
          <a:lstStyle/>
          <a:p>
            <a:r>
              <a:rPr lang="en-US" dirty="0"/>
              <a:t>Week 1</a:t>
            </a:r>
          </a:p>
        </p:txBody>
      </p:sp>
      <p:sp>
        <p:nvSpPr>
          <p:cNvPr id="101379" name="Rectangle 3"/>
          <p:cNvSpPr>
            <a:spLocks noGrp="1" noChangeArrowheads="1"/>
          </p:cNvSpPr>
          <p:nvPr>
            <p:ph type="subTitle" idx="1"/>
          </p:nvPr>
        </p:nvSpPr>
        <p:spPr>
          <a:xfrm>
            <a:off x="1987804" y="3276600"/>
            <a:ext cx="7098792" cy="990600"/>
          </a:xfrm>
        </p:spPr>
        <p:txBody>
          <a:bodyPr/>
          <a:lstStyle/>
          <a:p>
            <a:pPr eaLnBrk="1" hangingPunct="1"/>
            <a:r>
              <a:rPr lang="en-US" sz="3600" dirty="0"/>
              <a:t>Introduction &amp; Credentialing</a:t>
            </a:r>
            <a:endParaRPr lang="en-US" sz="2400" dirty="0"/>
          </a:p>
        </p:txBody>
      </p:sp>
    </p:spTree>
    <p:custDataLst>
      <p:tags r:id="rId1"/>
    </p:custDataLst>
    <p:extLst>
      <p:ext uri="{BB962C8B-B14F-4D97-AF65-F5344CB8AC3E}">
        <p14:creationId xmlns:p14="http://schemas.microsoft.com/office/powerpoint/2010/main" val="4210955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2000" fill="hold"/>
                                        <p:tgtEl>
                                          <p:spTgt spid="101378"/>
                                        </p:tgtEl>
                                        <p:attrNameLst>
                                          <p:attrName>ppt_x</p:attrName>
                                        </p:attrNameLst>
                                      </p:cBhvr>
                                      <p:tavLst>
                                        <p:tav tm="0">
                                          <p:val>
                                            <p:strVal val="0-#ppt_w/2"/>
                                          </p:val>
                                        </p:tav>
                                        <p:tav tm="100000">
                                          <p:val>
                                            <p:strVal val="#ppt_x"/>
                                          </p:val>
                                        </p:tav>
                                      </p:tavLst>
                                    </p:anim>
                                    <p:anim calcmode="lin" valueType="num">
                                      <p:cBhvr additive="base">
                                        <p:cTn id="8" dur="2000" fill="hold"/>
                                        <p:tgtEl>
                                          <p:spTgt spid="1013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55" presetClass="entr" presetSubtype="0" fill="hold" grpId="0" nodeType="after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 calcmode="lin" valueType="num">
                                      <p:cBhvr>
                                        <p:cTn id="12" dur="1000" fill="hold"/>
                                        <p:tgtEl>
                                          <p:spTgt spid="101379">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01379">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013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 room&#10;&#10;Description automatically generated">
            <a:extLst>
              <a:ext uri="{FF2B5EF4-FFF2-40B4-BE49-F238E27FC236}">
                <a16:creationId xmlns:a16="http://schemas.microsoft.com/office/drawing/2014/main" id="{EAE41475-425F-4842-A1BA-78D7A02155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1232" y="3292476"/>
            <a:ext cx="4409835" cy="3429000"/>
          </a:xfrm>
          <a:prstGeom prst="rect">
            <a:avLst/>
          </a:prstGeom>
        </p:spPr>
      </p:pic>
      <p:sp>
        <p:nvSpPr>
          <p:cNvPr id="16386" name="Rectangle 2"/>
          <p:cNvSpPr>
            <a:spLocks noGrp="1" noChangeArrowheads="1"/>
          </p:cNvSpPr>
          <p:nvPr>
            <p:ph type="title"/>
          </p:nvPr>
        </p:nvSpPr>
        <p:spPr/>
        <p:txBody>
          <a:bodyPr/>
          <a:lstStyle/>
          <a:p>
            <a:r>
              <a:rPr lang="en-US" dirty="0"/>
              <a:t>Activity 2.1: Application Processing Steps - TJC</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31A704-CB12-4555-9DA8-9D6A338D63C2}" type="slidenum">
              <a:rPr kumimoji="0" lang="en-US" sz="1200" b="0" i="0" u="none" strike="noStrike" kern="1200" cap="none" spc="0" normalizeH="0" baseline="0" noProof="0" smtClean="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11" name="Content Placeholder 10">
            <a:extLst>
              <a:ext uri="{FF2B5EF4-FFF2-40B4-BE49-F238E27FC236}">
                <a16:creationId xmlns:a16="http://schemas.microsoft.com/office/drawing/2014/main" id="{0D000572-A68A-4BE7-B3D1-06B855575E6A}"/>
              </a:ext>
            </a:extLst>
          </p:cNvPr>
          <p:cNvSpPr>
            <a:spLocks noGrp="1"/>
          </p:cNvSpPr>
          <p:nvPr>
            <p:ph idx="1"/>
          </p:nvPr>
        </p:nvSpPr>
        <p:spPr/>
        <p:txBody>
          <a:bodyPr/>
          <a:lstStyle/>
          <a:p>
            <a:pPr marL="0" indent="0">
              <a:buNone/>
            </a:pPr>
            <a:r>
              <a:rPr lang="en-US" sz="2400" b="1" kern="0" dirty="0"/>
              <a:t>Review the steps shown in the participant guide. Working with your group, place them in the correct order as required by a Joint Commission departmentalized hospital. </a:t>
            </a:r>
          </a:p>
          <a:p>
            <a:pPr marL="0" indent="0"/>
            <a:endParaRPr lang="en-US" sz="2400" b="1" kern="0" dirty="0"/>
          </a:p>
          <a:p>
            <a:pPr marL="0" indent="0">
              <a:buNone/>
            </a:pPr>
            <a:r>
              <a:rPr lang="en-US" sz="2400" b="1" kern="0" dirty="0"/>
              <a:t>Be ready to discuss any differences as the process is applied in your facility.</a:t>
            </a:r>
          </a:p>
          <a:p>
            <a:pPr marL="0" indent="0"/>
            <a:endParaRPr lang="en-US" sz="2400" b="1" kern="0" dirty="0"/>
          </a:p>
          <a:p>
            <a:pPr marL="0" indent="0">
              <a:buNone/>
            </a:pPr>
            <a:r>
              <a:rPr lang="en-US" sz="2400" b="1" kern="0" dirty="0"/>
              <a:t>Instructions:</a:t>
            </a:r>
          </a:p>
          <a:p>
            <a:pPr marL="342900" indent="-342900">
              <a:buClr>
                <a:srgbClr val="00929F"/>
              </a:buClr>
              <a:buFont typeface="Arial" panose="020B0604020202020204" pitchFamily="34" charset="0"/>
              <a:buChar char="•"/>
            </a:pPr>
            <a:r>
              <a:rPr lang="en-US" sz="2400" kern="0" dirty="0"/>
              <a:t>You will be placed in a virtual breakout group of 4-5</a:t>
            </a:r>
          </a:p>
          <a:p>
            <a:pPr marL="342900" indent="-342900">
              <a:buClr>
                <a:srgbClr val="00929F"/>
              </a:buClr>
              <a:buFont typeface="Arial" panose="020B0604020202020204" pitchFamily="34" charset="0"/>
              <a:buChar char="•"/>
            </a:pPr>
            <a:r>
              <a:rPr lang="en-US" sz="2400" kern="0" dirty="0"/>
              <a:t>To join the virtual breakout, you must select “yes</a:t>
            </a:r>
            <a:r>
              <a:rPr lang="en-US" sz="2400" kern="0" dirty="0" smtClean="0"/>
              <a:t>”</a:t>
            </a:r>
          </a:p>
          <a:p>
            <a:pPr marL="342900" indent="-342900">
              <a:buClr>
                <a:srgbClr val="00929F"/>
              </a:buClr>
            </a:pPr>
            <a:r>
              <a:rPr lang="en-US" sz="2400" dirty="0"/>
              <a:t>Note which group number you are in prior to selecting </a:t>
            </a:r>
          </a:p>
          <a:p>
            <a:pPr marL="0" indent="0">
              <a:buClr>
                <a:srgbClr val="00929F"/>
              </a:buClr>
              <a:buNone/>
            </a:pPr>
            <a:r>
              <a:rPr lang="en-US" sz="2400" dirty="0"/>
              <a:t>      yes to join the group</a:t>
            </a:r>
          </a:p>
          <a:p>
            <a:pPr marL="342900" indent="-342900">
              <a:buClr>
                <a:srgbClr val="00929F"/>
              </a:buClr>
              <a:buFont typeface="Arial" panose="020B0604020202020204" pitchFamily="34" charset="0"/>
              <a:buChar char="•"/>
            </a:pPr>
            <a:r>
              <a:rPr lang="en-US" sz="2400" kern="0" dirty="0" smtClean="0"/>
              <a:t>5 </a:t>
            </a:r>
            <a:r>
              <a:rPr lang="en-US" sz="2400" kern="0" dirty="0" smtClean="0"/>
              <a:t>minutes</a:t>
            </a:r>
          </a:p>
          <a:p>
            <a:pPr marL="0" indent="0"/>
            <a:endParaRPr lang="en-US" sz="2400" kern="0" dirty="0"/>
          </a:p>
          <a:p>
            <a:endParaRPr lang="en-US" sz="2400" dirty="0"/>
          </a:p>
        </p:txBody>
      </p:sp>
      <p:pic>
        <p:nvPicPr>
          <p:cNvPr id="4" name="Picture 3" descr="A picture containing drawing&#10;&#10;Description automatically generated">
            <a:extLst>
              <a:ext uri="{FF2B5EF4-FFF2-40B4-BE49-F238E27FC236}">
                <a16:creationId xmlns:a16="http://schemas.microsoft.com/office/drawing/2014/main" id="{84765B4E-0519-4D1E-8506-2BB7711E62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7600" y="5377943"/>
            <a:ext cx="914400" cy="914400"/>
          </a:xfrm>
          <a:prstGeom prst="rect">
            <a:avLst/>
          </a:prstGeom>
        </p:spPr>
      </p:pic>
      <p:sp>
        <p:nvSpPr>
          <p:cNvPr id="5" name="TextBox 4">
            <a:extLst>
              <a:ext uri="{FF2B5EF4-FFF2-40B4-BE49-F238E27FC236}">
                <a16:creationId xmlns:a16="http://schemas.microsoft.com/office/drawing/2014/main" id="{9B97C614-2FA4-4F29-BFB4-5B4B4E1F0482}"/>
              </a:ext>
            </a:extLst>
          </p:cNvPr>
          <p:cNvSpPr txBox="1"/>
          <p:nvPr/>
        </p:nvSpPr>
        <p:spPr>
          <a:xfrm>
            <a:off x="11591440" y="5888736"/>
            <a:ext cx="600560" cy="307777"/>
          </a:xfrm>
          <a:prstGeom prst="rect">
            <a:avLst/>
          </a:prstGeom>
          <a:noFill/>
          <a:ln>
            <a:noFill/>
          </a:ln>
        </p:spPr>
        <p:txBody>
          <a:bodyPr wrap="square" rtlCol="0">
            <a:spAutoFit/>
          </a:bodyPr>
          <a:lstStyle/>
          <a:p>
            <a:r>
              <a:rPr lang="en-US" sz="1400" b="1" dirty="0" smtClean="0">
                <a:solidFill>
                  <a:srgbClr val="447796"/>
                </a:solidFill>
                <a:latin typeface="Calibri" panose="020F0502020204030204" pitchFamily="34" charset="0"/>
                <a:cs typeface="Calibri" panose="020F0502020204030204" pitchFamily="34" charset="0"/>
              </a:rPr>
              <a:t>11</a:t>
            </a:r>
            <a:endParaRPr lang="en-US" sz="1400" b="1" dirty="0">
              <a:solidFill>
                <a:srgbClr val="447796"/>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605531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6124A1D-32D4-4D97-8BF1-D668CDD04FC3}"/>
              </a:ext>
            </a:extLst>
          </p:cNvPr>
          <p:cNvSpPr>
            <a:spLocks noGrp="1"/>
          </p:cNvSpPr>
          <p:nvPr>
            <p:ph type="title"/>
          </p:nvPr>
        </p:nvSpPr>
        <p:spPr>
          <a:xfrm>
            <a:off x="609600" y="609600"/>
            <a:ext cx="10972800" cy="838200"/>
          </a:xfrm>
        </p:spPr>
        <p:txBody>
          <a:bodyPr/>
          <a:lstStyle/>
          <a:p>
            <a:r>
              <a:rPr lang="en-US" dirty="0">
                <a:latin typeface="Calibri" panose="020F0502020204030204" pitchFamily="34" charset="0"/>
              </a:rPr>
              <a:t>Debrief TJC Scenario</a:t>
            </a:r>
          </a:p>
        </p:txBody>
      </p:sp>
      <p:sp>
        <p:nvSpPr>
          <p:cNvPr id="13" name="Text Placeholder 2">
            <a:extLst>
              <a:ext uri="{FF2B5EF4-FFF2-40B4-BE49-F238E27FC236}">
                <a16:creationId xmlns:a16="http://schemas.microsoft.com/office/drawing/2014/main" id="{EEB3647C-2017-43A4-91FE-1234B99528F9}"/>
              </a:ext>
            </a:extLst>
          </p:cNvPr>
          <p:cNvSpPr>
            <a:spLocks noGrp="1"/>
          </p:cNvSpPr>
          <p:nvPr>
            <p:ph type="body" sz="half" idx="1"/>
          </p:nvPr>
        </p:nvSpPr>
        <p:spPr>
          <a:xfrm>
            <a:off x="609600" y="1524001"/>
            <a:ext cx="5384800" cy="4602163"/>
          </a:xfrm>
        </p:spPr>
        <p:txBody>
          <a:bodyPr/>
          <a:lstStyle/>
          <a:p>
            <a:endParaRPr lang="en-US"/>
          </a:p>
        </p:txBody>
      </p:sp>
      <p:pic>
        <p:nvPicPr>
          <p:cNvPr id="6" name="Picture 5" descr="A picture containing person, game, holding, skiing&#10;&#10;Description automatically generated">
            <a:extLst>
              <a:ext uri="{FF2B5EF4-FFF2-40B4-BE49-F238E27FC236}">
                <a16:creationId xmlns:a16="http://schemas.microsoft.com/office/drawing/2014/main" id="{FA5B6F97-29A7-40C2-9F26-641F1A5510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600" y="1684625"/>
            <a:ext cx="5384800" cy="4280915"/>
          </a:xfrm>
          <a:prstGeom prst="rect">
            <a:avLst/>
          </a:prstGeom>
          <a:noFill/>
        </p:spPr>
      </p:pic>
      <p:sp>
        <p:nvSpPr>
          <p:cNvPr id="4" name="Slide Number Placeholder 3">
            <a:extLst>
              <a:ext uri="{FF2B5EF4-FFF2-40B4-BE49-F238E27FC236}">
                <a16:creationId xmlns:a16="http://schemas.microsoft.com/office/drawing/2014/main" id="{D1DB8AAA-1546-4F20-B0BD-F559BDA14B07}"/>
              </a:ext>
            </a:extLst>
          </p:cNvPr>
          <p:cNvSpPr>
            <a:spLocks noGrp="1"/>
          </p:cNvSpPr>
          <p:nvPr>
            <p:ph type="sldNum" sz="quarter" idx="4"/>
          </p:nvPr>
        </p:nvSpPr>
        <p:spPr>
          <a:xfrm>
            <a:off x="8737600" y="6356351"/>
            <a:ext cx="2844800" cy="365125"/>
          </a:xfrm>
        </p:spPr>
        <p:txBody>
          <a:bodyPr anchor="ctr">
            <a:normAutofit/>
          </a:bodyPr>
          <a:lstStyle/>
          <a:p>
            <a:pPr>
              <a:spcAft>
                <a:spcPts val="600"/>
              </a:spcAft>
              <a:defRPr/>
            </a:pPr>
            <a:fld id="{7E896F3D-2AC8-422E-8B3A-F694A4BFA790}" type="slidenum">
              <a:rPr lang="en-US" smtClean="0"/>
              <a:pPr>
                <a:spcAft>
                  <a:spcPts val="600"/>
                </a:spcAft>
                <a:defRPr/>
              </a:pPr>
              <a:t>21</a:t>
            </a:fld>
            <a:endParaRPr lang="en-US"/>
          </a:p>
        </p:txBody>
      </p:sp>
    </p:spTree>
    <p:custDataLst>
      <p:tags r:id="rId1"/>
    </p:custDataLst>
    <p:extLst>
      <p:ext uri="{BB962C8B-B14F-4D97-AF65-F5344CB8AC3E}">
        <p14:creationId xmlns:p14="http://schemas.microsoft.com/office/powerpoint/2010/main" val="110476606"/>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 room&#10;&#10;Description automatically generated">
            <a:extLst>
              <a:ext uri="{FF2B5EF4-FFF2-40B4-BE49-F238E27FC236}">
                <a16:creationId xmlns:a16="http://schemas.microsoft.com/office/drawing/2014/main" id="{EAE41475-425F-4842-A1BA-78D7A02155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1232" y="3292476"/>
            <a:ext cx="4409835" cy="3429000"/>
          </a:xfrm>
          <a:prstGeom prst="rect">
            <a:avLst/>
          </a:prstGeom>
        </p:spPr>
      </p:pic>
      <p:sp>
        <p:nvSpPr>
          <p:cNvPr id="16386" name="Rectangle 2"/>
          <p:cNvSpPr>
            <a:spLocks noGrp="1" noChangeArrowheads="1"/>
          </p:cNvSpPr>
          <p:nvPr>
            <p:ph type="title"/>
          </p:nvPr>
        </p:nvSpPr>
        <p:spPr>
          <a:xfrm>
            <a:off x="563984" y="424751"/>
            <a:ext cx="10427104" cy="484710"/>
          </a:xfrm>
        </p:spPr>
        <p:txBody>
          <a:bodyPr/>
          <a:lstStyle/>
          <a:p>
            <a:r>
              <a:rPr lang="en-US" dirty="0"/>
              <a:t>Activity 2.1: Application Processing Steps – NCQA (A)</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31A704-CB12-4555-9DA8-9D6A338D63C2}" type="slidenum">
              <a:rPr kumimoji="0" lang="en-US" sz="1200" b="0" i="0" u="none" strike="noStrike" kern="1200" cap="none" spc="0" normalizeH="0" baseline="0" noProof="0" smtClean="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11" name="Content Placeholder 10">
            <a:extLst>
              <a:ext uri="{FF2B5EF4-FFF2-40B4-BE49-F238E27FC236}">
                <a16:creationId xmlns:a16="http://schemas.microsoft.com/office/drawing/2014/main" id="{0D000572-A68A-4BE7-B3D1-06B855575E6A}"/>
              </a:ext>
            </a:extLst>
          </p:cNvPr>
          <p:cNvSpPr>
            <a:spLocks noGrp="1"/>
          </p:cNvSpPr>
          <p:nvPr>
            <p:ph idx="1"/>
          </p:nvPr>
        </p:nvSpPr>
        <p:spPr/>
        <p:txBody>
          <a:bodyPr/>
          <a:lstStyle/>
          <a:p>
            <a:pPr marL="0" indent="0">
              <a:buNone/>
            </a:pPr>
            <a:r>
              <a:rPr lang="en-US" sz="2400" b="1" kern="0" dirty="0"/>
              <a:t>Review the steps shown in the participant guide. Working with your group, place them in the correct order as required by NCQA with Medical Director approval of a clean file.</a:t>
            </a:r>
          </a:p>
          <a:p>
            <a:pPr marL="0" indent="0"/>
            <a:endParaRPr lang="en-US" sz="2400" b="1" kern="0" dirty="0"/>
          </a:p>
          <a:p>
            <a:pPr marL="0" indent="0">
              <a:buNone/>
            </a:pPr>
            <a:r>
              <a:rPr lang="en-US" sz="2400" b="1" kern="0" dirty="0"/>
              <a:t>Be ready to discuss any differences as the process is applied in your facility.</a:t>
            </a:r>
          </a:p>
          <a:p>
            <a:pPr marL="0" indent="0"/>
            <a:endParaRPr lang="en-US" sz="2400" b="1" kern="0" dirty="0"/>
          </a:p>
          <a:p>
            <a:pPr marL="0" indent="0">
              <a:buNone/>
            </a:pPr>
            <a:r>
              <a:rPr lang="en-US" sz="2400" b="1" kern="0" dirty="0"/>
              <a:t>Instructions:</a:t>
            </a:r>
          </a:p>
          <a:p>
            <a:pPr marL="342900" indent="-342900">
              <a:buClr>
                <a:srgbClr val="00929F"/>
              </a:buClr>
              <a:buFont typeface="Arial" panose="020B0604020202020204" pitchFamily="34" charset="0"/>
              <a:buChar char="•"/>
            </a:pPr>
            <a:r>
              <a:rPr lang="en-US" sz="2400" kern="0" dirty="0"/>
              <a:t>You will be placed in a virtual breakout group of 4-5</a:t>
            </a:r>
          </a:p>
          <a:p>
            <a:pPr marL="342900" indent="-342900">
              <a:buClr>
                <a:srgbClr val="00929F"/>
              </a:buClr>
              <a:buFont typeface="Arial" panose="020B0604020202020204" pitchFamily="34" charset="0"/>
              <a:buChar char="•"/>
            </a:pPr>
            <a:r>
              <a:rPr lang="en-US" sz="2400" kern="0" dirty="0"/>
              <a:t>To join the virtual breakout, you must select “yes</a:t>
            </a:r>
            <a:r>
              <a:rPr lang="en-US" sz="2400" kern="0" dirty="0" smtClean="0"/>
              <a:t>”</a:t>
            </a:r>
          </a:p>
          <a:p>
            <a:pPr marL="342900" indent="-342900">
              <a:buClr>
                <a:srgbClr val="00929F"/>
              </a:buClr>
            </a:pPr>
            <a:r>
              <a:rPr lang="en-US" sz="2400" dirty="0"/>
              <a:t>Note which group number you are </a:t>
            </a:r>
            <a:r>
              <a:rPr lang="en-US" sz="2400" dirty="0" smtClean="0"/>
              <a:t>in</a:t>
            </a:r>
            <a:br>
              <a:rPr lang="en-US" sz="2400" dirty="0" smtClean="0"/>
            </a:br>
            <a:r>
              <a:rPr lang="en-US" sz="2400" dirty="0" smtClean="0"/>
              <a:t>prior </a:t>
            </a:r>
            <a:r>
              <a:rPr lang="en-US" sz="2400" dirty="0"/>
              <a:t>to selecting  yes to join the group</a:t>
            </a:r>
          </a:p>
          <a:p>
            <a:pPr marL="342900" indent="-342900">
              <a:buClr>
                <a:srgbClr val="00929F"/>
              </a:buClr>
              <a:buFont typeface="Arial" panose="020B0604020202020204" pitchFamily="34" charset="0"/>
              <a:buChar char="•"/>
            </a:pPr>
            <a:r>
              <a:rPr lang="en-US" sz="2400" kern="0" dirty="0" smtClean="0"/>
              <a:t>5 </a:t>
            </a:r>
            <a:r>
              <a:rPr lang="en-US" sz="2400" kern="0" dirty="0" smtClean="0"/>
              <a:t>minutes</a:t>
            </a:r>
          </a:p>
          <a:p>
            <a:pPr marL="0" indent="0"/>
            <a:endParaRPr lang="en-US" sz="2400" kern="0" dirty="0"/>
          </a:p>
          <a:p>
            <a:endParaRPr lang="en-US" sz="2400" dirty="0"/>
          </a:p>
        </p:txBody>
      </p:sp>
      <p:pic>
        <p:nvPicPr>
          <p:cNvPr id="4" name="Picture 3" descr="A picture containing drawing&#10;&#10;Description automatically generated">
            <a:extLst>
              <a:ext uri="{FF2B5EF4-FFF2-40B4-BE49-F238E27FC236}">
                <a16:creationId xmlns:a16="http://schemas.microsoft.com/office/drawing/2014/main" id="{84765B4E-0519-4D1E-8506-2BB7711E62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7600" y="5377943"/>
            <a:ext cx="914400" cy="914400"/>
          </a:xfrm>
          <a:prstGeom prst="rect">
            <a:avLst/>
          </a:prstGeom>
        </p:spPr>
      </p:pic>
      <p:sp>
        <p:nvSpPr>
          <p:cNvPr id="5" name="TextBox 4">
            <a:extLst>
              <a:ext uri="{FF2B5EF4-FFF2-40B4-BE49-F238E27FC236}">
                <a16:creationId xmlns:a16="http://schemas.microsoft.com/office/drawing/2014/main" id="{9B97C614-2FA4-4F29-BFB4-5B4B4E1F0482}"/>
              </a:ext>
            </a:extLst>
          </p:cNvPr>
          <p:cNvSpPr txBox="1"/>
          <p:nvPr/>
        </p:nvSpPr>
        <p:spPr>
          <a:xfrm>
            <a:off x="11591440" y="5888736"/>
            <a:ext cx="600560" cy="307777"/>
          </a:xfrm>
          <a:prstGeom prst="rect">
            <a:avLst/>
          </a:prstGeom>
          <a:noFill/>
          <a:ln>
            <a:noFill/>
          </a:ln>
        </p:spPr>
        <p:txBody>
          <a:bodyPr wrap="square" rtlCol="0">
            <a:spAutoFit/>
          </a:bodyPr>
          <a:lstStyle/>
          <a:p>
            <a:r>
              <a:rPr lang="en-US" sz="1400" b="1" dirty="0">
                <a:solidFill>
                  <a:srgbClr val="447796"/>
                </a:solidFill>
                <a:latin typeface="Calibri" panose="020F0502020204030204" pitchFamily="34" charset="0"/>
                <a:cs typeface="Calibri" panose="020F0502020204030204" pitchFamily="34" charset="0"/>
              </a:rPr>
              <a:t>12</a:t>
            </a:r>
          </a:p>
        </p:txBody>
      </p:sp>
    </p:spTree>
    <p:custDataLst>
      <p:tags r:id="rId1"/>
    </p:custDataLst>
    <p:extLst>
      <p:ext uri="{BB962C8B-B14F-4D97-AF65-F5344CB8AC3E}">
        <p14:creationId xmlns:p14="http://schemas.microsoft.com/office/powerpoint/2010/main" val="4285274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6124A1D-32D4-4D97-8BF1-D668CDD04FC3}"/>
              </a:ext>
            </a:extLst>
          </p:cNvPr>
          <p:cNvSpPr>
            <a:spLocks noGrp="1"/>
          </p:cNvSpPr>
          <p:nvPr>
            <p:ph type="title"/>
          </p:nvPr>
        </p:nvSpPr>
        <p:spPr>
          <a:xfrm>
            <a:off x="609600" y="609600"/>
            <a:ext cx="10972800" cy="838200"/>
          </a:xfrm>
        </p:spPr>
        <p:txBody>
          <a:bodyPr/>
          <a:lstStyle/>
          <a:p>
            <a:r>
              <a:rPr lang="en-US" dirty="0">
                <a:latin typeface="Calibri" panose="020F0502020204030204" pitchFamily="34" charset="0"/>
              </a:rPr>
              <a:t>Debrief NCQA with Medical Director Approval</a:t>
            </a:r>
          </a:p>
        </p:txBody>
      </p:sp>
      <p:sp>
        <p:nvSpPr>
          <p:cNvPr id="13" name="Text Placeholder 2">
            <a:extLst>
              <a:ext uri="{FF2B5EF4-FFF2-40B4-BE49-F238E27FC236}">
                <a16:creationId xmlns:a16="http://schemas.microsoft.com/office/drawing/2014/main" id="{EEB3647C-2017-43A4-91FE-1234B99528F9}"/>
              </a:ext>
            </a:extLst>
          </p:cNvPr>
          <p:cNvSpPr>
            <a:spLocks noGrp="1"/>
          </p:cNvSpPr>
          <p:nvPr>
            <p:ph type="body" sz="half" idx="1"/>
          </p:nvPr>
        </p:nvSpPr>
        <p:spPr>
          <a:xfrm>
            <a:off x="609600" y="1524001"/>
            <a:ext cx="5384800" cy="4602163"/>
          </a:xfrm>
        </p:spPr>
        <p:txBody>
          <a:bodyPr/>
          <a:lstStyle/>
          <a:p>
            <a:endParaRPr lang="en-US"/>
          </a:p>
        </p:txBody>
      </p:sp>
      <p:pic>
        <p:nvPicPr>
          <p:cNvPr id="6" name="Picture 5" descr="A picture containing person, game, holding, skiing&#10;&#10;Description automatically generated">
            <a:extLst>
              <a:ext uri="{FF2B5EF4-FFF2-40B4-BE49-F238E27FC236}">
                <a16:creationId xmlns:a16="http://schemas.microsoft.com/office/drawing/2014/main" id="{FA5B6F97-29A7-40C2-9F26-641F1A5510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600" y="1684625"/>
            <a:ext cx="5384800" cy="4280915"/>
          </a:xfrm>
          <a:prstGeom prst="rect">
            <a:avLst/>
          </a:prstGeom>
          <a:noFill/>
        </p:spPr>
      </p:pic>
      <p:sp>
        <p:nvSpPr>
          <p:cNvPr id="4" name="Slide Number Placeholder 3">
            <a:extLst>
              <a:ext uri="{FF2B5EF4-FFF2-40B4-BE49-F238E27FC236}">
                <a16:creationId xmlns:a16="http://schemas.microsoft.com/office/drawing/2014/main" id="{D1DB8AAA-1546-4F20-B0BD-F559BDA14B07}"/>
              </a:ext>
            </a:extLst>
          </p:cNvPr>
          <p:cNvSpPr>
            <a:spLocks noGrp="1"/>
          </p:cNvSpPr>
          <p:nvPr>
            <p:ph type="sldNum" sz="quarter" idx="4"/>
          </p:nvPr>
        </p:nvSpPr>
        <p:spPr>
          <a:xfrm>
            <a:off x="8737600" y="6356351"/>
            <a:ext cx="2844800" cy="365125"/>
          </a:xfrm>
        </p:spPr>
        <p:txBody>
          <a:bodyPr anchor="ctr">
            <a:normAutofit/>
          </a:bodyPr>
          <a:lstStyle/>
          <a:p>
            <a:pPr>
              <a:spcAft>
                <a:spcPts val="600"/>
              </a:spcAft>
              <a:defRPr/>
            </a:pPr>
            <a:fld id="{7E896F3D-2AC8-422E-8B3A-F694A4BFA790}" type="slidenum">
              <a:rPr lang="en-US" smtClean="0"/>
              <a:pPr>
                <a:spcAft>
                  <a:spcPts val="600"/>
                </a:spcAft>
                <a:defRPr/>
              </a:pPr>
              <a:t>23</a:t>
            </a:fld>
            <a:endParaRPr lang="en-US"/>
          </a:p>
        </p:txBody>
      </p:sp>
    </p:spTree>
    <p:custDataLst>
      <p:tags r:id="rId1"/>
    </p:custDataLst>
    <p:extLst>
      <p:ext uri="{BB962C8B-B14F-4D97-AF65-F5344CB8AC3E}">
        <p14:creationId xmlns:p14="http://schemas.microsoft.com/office/powerpoint/2010/main" val="2177646987"/>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 room&#10;&#10;Description automatically generated">
            <a:extLst>
              <a:ext uri="{FF2B5EF4-FFF2-40B4-BE49-F238E27FC236}">
                <a16:creationId xmlns:a16="http://schemas.microsoft.com/office/drawing/2014/main" id="{EAE41475-425F-4842-A1BA-78D7A02155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1232" y="3292476"/>
            <a:ext cx="4409835" cy="3429000"/>
          </a:xfrm>
          <a:prstGeom prst="rect">
            <a:avLst/>
          </a:prstGeom>
        </p:spPr>
      </p:pic>
      <p:sp>
        <p:nvSpPr>
          <p:cNvPr id="16386" name="Rectangle 2"/>
          <p:cNvSpPr>
            <a:spLocks noGrp="1" noChangeArrowheads="1"/>
          </p:cNvSpPr>
          <p:nvPr>
            <p:ph type="title"/>
          </p:nvPr>
        </p:nvSpPr>
        <p:spPr>
          <a:xfrm>
            <a:off x="563984" y="424751"/>
            <a:ext cx="10335664" cy="484710"/>
          </a:xfrm>
        </p:spPr>
        <p:txBody>
          <a:bodyPr/>
          <a:lstStyle/>
          <a:p>
            <a:r>
              <a:rPr lang="en-US" dirty="0"/>
              <a:t>Activity 2.1: Application Processing Steps – NCQA (B)</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31A704-CB12-4555-9DA8-9D6A338D63C2}" type="slidenum">
              <a:rPr kumimoji="0" lang="en-US" sz="1200" b="0" i="0" u="none" strike="noStrike" kern="1200" cap="none" spc="0" normalizeH="0" baseline="0" noProof="0" smtClean="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11" name="Content Placeholder 10">
            <a:extLst>
              <a:ext uri="{FF2B5EF4-FFF2-40B4-BE49-F238E27FC236}">
                <a16:creationId xmlns:a16="http://schemas.microsoft.com/office/drawing/2014/main" id="{0D000572-A68A-4BE7-B3D1-06B855575E6A}"/>
              </a:ext>
            </a:extLst>
          </p:cNvPr>
          <p:cNvSpPr>
            <a:spLocks noGrp="1"/>
          </p:cNvSpPr>
          <p:nvPr>
            <p:ph idx="1"/>
          </p:nvPr>
        </p:nvSpPr>
        <p:spPr/>
        <p:txBody>
          <a:bodyPr/>
          <a:lstStyle/>
          <a:p>
            <a:pPr marL="0" indent="0">
              <a:buNone/>
            </a:pPr>
            <a:r>
              <a:rPr lang="en-US" sz="2400" b="1" kern="0" dirty="0"/>
              <a:t>Review the steps shown in the participant guide. Working with your group, place them in the correct order as required by NCQA when all files are required to go to the Credentialing Committee for review and decision.</a:t>
            </a:r>
          </a:p>
          <a:p>
            <a:pPr marL="0" indent="0"/>
            <a:endParaRPr lang="en-US" sz="2400" b="1" kern="0" dirty="0"/>
          </a:p>
          <a:p>
            <a:pPr marL="0" indent="0">
              <a:buNone/>
            </a:pPr>
            <a:r>
              <a:rPr lang="en-US" sz="2400" b="1" kern="0" dirty="0"/>
              <a:t>Be ready to discuss any differences as the process is applied in your facility.</a:t>
            </a:r>
          </a:p>
          <a:p>
            <a:pPr marL="0" indent="0"/>
            <a:endParaRPr lang="en-US" sz="2400" b="1" kern="0" dirty="0"/>
          </a:p>
          <a:p>
            <a:pPr marL="0" indent="0">
              <a:buNone/>
            </a:pPr>
            <a:r>
              <a:rPr lang="en-US" sz="2400" b="1" kern="0" dirty="0"/>
              <a:t>Instructions:</a:t>
            </a:r>
          </a:p>
          <a:p>
            <a:pPr marL="342900" indent="-342900">
              <a:buClr>
                <a:srgbClr val="00929F"/>
              </a:buClr>
              <a:buFont typeface="Arial" panose="020B0604020202020204" pitchFamily="34" charset="0"/>
              <a:buChar char="•"/>
            </a:pPr>
            <a:r>
              <a:rPr lang="en-US" sz="2400" kern="0" dirty="0"/>
              <a:t>You will be placed in a virtual breakout group of 4-5</a:t>
            </a:r>
          </a:p>
          <a:p>
            <a:pPr marL="342900" indent="-342900">
              <a:buClr>
                <a:srgbClr val="00929F"/>
              </a:buClr>
              <a:buFont typeface="Arial" panose="020B0604020202020204" pitchFamily="34" charset="0"/>
              <a:buChar char="•"/>
            </a:pPr>
            <a:r>
              <a:rPr lang="en-US" sz="2400" kern="0" dirty="0"/>
              <a:t>To join the virtual breakout, you must select “yes</a:t>
            </a:r>
            <a:r>
              <a:rPr lang="en-US" sz="2400" kern="0" dirty="0" smtClean="0"/>
              <a:t>”</a:t>
            </a:r>
          </a:p>
          <a:p>
            <a:pPr marL="342900" indent="-342900">
              <a:buClr>
                <a:srgbClr val="00929F"/>
              </a:buClr>
            </a:pPr>
            <a:r>
              <a:rPr lang="en-US" sz="2400" dirty="0"/>
              <a:t>Note which group number you are in prior to </a:t>
            </a:r>
            <a:br>
              <a:rPr lang="en-US" sz="2400" dirty="0"/>
            </a:br>
            <a:r>
              <a:rPr lang="en-US" sz="2400" dirty="0"/>
              <a:t>selecting  yes to join the group</a:t>
            </a:r>
          </a:p>
          <a:p>
            <a:pPr marL="342900" indent="-342900">
              <a:buClr>
                <a:srgbClr val="00929F"/>
              </a:buClr>
              <a:buFont typeface="Arial" panose="020B0604020202020204" pitchFamily="34" charset="0"/>
              <a:buChar char="•"/>
            </a:pPr>
            <a:r>
              <a:rPr lang="en-US" sz="2400" kern="0" dirty="0" smtClean="0"/>
              <a:t>5 </a:t>
            </a:r>
            <a:r>
              <a:rPr lang="en-US" sz="2400" kern="0" dirty="0" smtClean="0"/>
              <a:t>minutes</a:t>
            </a:r>
          </a:p>
          <a:p>
            <a:pPr marL="0" indent="0"/>
            <a:endParaRPr lang="en-US" sz="2400" kern="0" dirty="0"/>
          </a:p>
          <a:p>
            <a:endParaRPr lang="en-US" sz="2400" dirty="0"/>
          </a:p>
        </p:txBody>
      </p:sp>
      <p:pic>
        <p:nvPicPr>
          <p:cNvPr id="4" name="Picture 3" descr="A picture containing drawing&#10;&#10;Description automatically generated">
            <a:extLst>
              <a:ext uri="{FF2B5EF4-FFF2-40B4-BE49-F238E27FC236}">
                <a16:creationId xmlns:a16="http://schemas.microsoft.com/office/drawing/2014/main" id="{84765B4E-0519-4D1E-8506-2BB7711E62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7600" y="5377943"/>
            <a:ext cx="914400" cy="914400"/>
          </a:xfrm>
          <a:prstGeom prst="rect">
            <a:avLst/>
          </a:prstGeom>
        </p:spPr>
      </p:pic>
      <p:sp>
        <p:nvSpPr>
          <p:cNvPr id="5" name="TextBox 4">
            <a:extLst>
              <a:ext uri="{FF2B5EF4-FFF2-40B4-BE49-F238E27FC236}">
                <a16:creationId xmlns:a16="http://schemas.microsoft.com/office/drawing/2014/main" id="{9B97C614-2FA4-4F29-BFB4-5B4B4E1F0482}"/>
              </a:ext>
            </a:extLst>
          </p:cNvPr>
          <p:cNvSpPr txBox="1"/>
          <p:nvPr/>
        </p:nvSpPr>
        <p:spPr>
          <a:xfrm>
            <a:off x="11591440" y="5888736"/>
            <a:ext cx="600560" cy="307777"/>
          </a:xfrm>
          <a:prstGeom prst="rect">
            <a:avLst/>
          </a:prstGeom>
          <a:noFill/>
          <a:ln>
            <a:noFill/>
          </a:ln>
        </p:spPr>
        <p:txBody>
          <a:bodyPr wrap="square" rtlCol="0">
            <a:spAutoFit/>
          </a:bodyPr>
          <a:lstStyle/>
          <a:p>
            <a:r>
              <a:rPr lang="en-US" sz="1400" b="1" dirty="0">
                <a:solidFill>
                  <a:srgbClr val="447796"/>
                </a:solidFill>
                <a:latin typeface="Calibri" panose="020F0502020204030204" pitchFamily="34" charset="0"/>
                <a:cs typeface="Calibri" panose="020F0502020204030204" pitchFamily="34" charset="0"/>
              </a:rPr>
              <a:t>13</a:t>
            </a:r>
          </a:p>
        </p:txBody>
      </p:sp>
    </p:spTree>
    <p:custDataLst>
      <p:tags r:id="rId1"/>
    </p:custDataLst>
    <p:extLst>
      <p:ext uri="{BB962C8B-B14F-4D97-AF65-F5344CB8AC3E}">
        <p14:creationId xmlns:p14="http://schemas.microsoft.com/office/powerpoint/2010/main" val="3778038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6124A1D-32D4-4D97-8BF1-D668CDD04FC3}"/>
              </a:ext>
            </a:extLst>
          </p:cNvPr>
          <p:cNvSpPr>
            <a:spLocks noGrp="1"/>
          </p:cNvSpPr>
          <p:nvPr>
            <p:ph type="title"/>
          </p:nvPr>
        </p:nvSpPr>
        <p:spPr>
          <a:xfrm>
            <a:off x="609600" y="609600"/>
            <a:ext cx="10972800" cy="838200"/>
          </a:xfrm>
        </p:spPr>
        <p:txBody>
          <a:bodyPr/>
          <a:lstStyle/>
          <a:p>
            <a:r>
              <a:rPr lang="en-US" dirty="0">
                <a:latin typeface="Calibri" panose="020F0502020204030204" pitchFamily="34" charset="0"/>
              </a:rPr>
              <a:t>Debrief NCQA with Credentialing Committee Decision</a:t>
            </a:r>
          </a:p>
        </p:txBody>
      </p:sp>
      <p:sp>
        <p:nvSpPr>
          <p:cNvPr id="13" name="Text Placeholder 2">
            <a:extLst>
              <a:ext uri="{FF2B5EF4-FFF2-40B4-BE49-F238E27FC236}">
                <a16:creationId xmlns:a16="http://schemas.microsoft.com/office/drawing/2014/main" id="{EEB3647C-2017-43A4-91FE-1234B99528F9}"/>
              </a:ext>
            </a:extLst>
          </p:cNvPr>
          <p:cNvSpPr>
            <a:spLocks noGrp="1"/>
          </p:cNvSpPr>
          <p:nvPr>
            <p:ph type="body" sz="half" idx="1"/>
          </p:nvPr>
        </p:nvSpPr>
        <p:spPr>
          <a:xfrm>
            <a:off x="609600" y="1524001"/>
            <a:ext cx="5384800" cy="4602163"/>
          </a:xfrm>
        </p:spPr>
        <p:txBody>
          <a:bodyPr/>
          <a:lstStyle/>
          <a:p>
            <a:endParaRPr lang="en-US"/>
          </a:p>
        </p:txBody>
      </p:sp>
      <p:pic>
        <p:nvPicPr>
          <p:cNvPr id="6" name="Picture 5" descr="A picture containing person, game, holding, skiing&#10;&#10;Description automatically generated">
            <a:extLst>
              <a:ext uri="{FF2B5EF4-FFF2-40B4-BE49-F238E27FC236}">
                <a16:creationId xmlns:a16="http://schemas.microsoft.com/office/drawing/2014/main" id="{FA5B6F97-29A7-40C2-9F26-641F1A5510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600" y="1684625"/>
            <a:ext cx="5384800" cy="4280915"/>
          </a:xfrm>
          <a:prstGeom prst="rect">
            <a:avLst/>
          </a:prstGeom>
          <a:noFill/>
        </p:spPr>
      </p:pic>
      <p:sp>
        <p:nvSpPr>
          <p:cNvPr id="4" name="Slide Number Placeholder 3">
            <a:extLst>
              <a:ext uri="{FF2B5EF4-FFF2-40B4-BE49-F238E27FC236}">
                <a16:creationId xmlns:a16="http://schemas.microsoft.com/office/drawing/2014/main" id="{D1DB8AAA-1546-4F20-B0BD-F559BDA14B07}"/>
              </a:ext>
            </a:extLst>
          </p:cNvPr>
          <p:cNvSpPr>
            <a:spLocks noGrp="1"/>
          </p:cNvSpPr>
          <p:nvPr>
            <p:ph type="sldNum" sz="quarter" idx="4"/>
          </p:nvPr>
        </p:nvSpPr>
        <p:spPr>
          <a:xfrm>
            <a:off x="8737600" y="6356351"/>
            <a:ext cx="2844800" cy="365125"/>
          </a:xfrm>
        </p:spPr>
        <p:txBody>
          <a:bodyPr anchor="ctr">
            <a:normAutofit/>
          </a:bodyPr>
          <a:lstStyle/>
          <a:p>
            <a:pPr>
              <a:spcAft>
                <a:spcPts val="600"/>
              </a:spcAft>
              <a:defRPr/>
            </a:pPr>
            <a:fld id="{7E896F3D-2AC8-422E-8B3A-F694A4BFA790}" type="slidenum">
              <a:rPr lang="en-US" smtClean="0"/>
              <a:pPr>
                <a:spcAft>
                  <a:spcPts val="600"/>
                </a:spcAft>
                <a:defRPr/>
              </a:pPr>
              <a:t>25</a:t>
            </a:fld>
            <a:endParaRPr lang="en-US"/>
          </a:p>
        </p:txBody>
      </p:sp>
    </p:spTree>
    <p:custDataLst>
      <p:tags r:id="rId1"/>
    </p:custDataLst>
    <p:extLst>
      <p:ext uri="{BB962C8B-B14F-4D97-AF65-F5344CB8AC3E}">
        <p14:creationId xmlns:p14="http://schemas.microsoft.com/office/powerpoint/2010/main" val="3044756286"/>
      </p:ext>
    </p:extLst>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AAF88-B06F-4EA7-B186-4772A3E626D5}"/>
              </a:ext>
            </a:extLst>
          </p:cNvPr>
          <p:cNvSpPr>
            <a:spLocks noGrp="1"/>
          </p:cNvSpPr>
          <p:nvPr>
            <p:ph type="title"/>
          </p:nvPr>
        </p:nvSpPr>
        <p:spPr/>
        <p:txBody>
          <a:bodyPr/>
          <a:lstStyle/>
          <a:p>
            <a:r>
              <a:rPr lang="en-US" dirty="0"/>
              <a:t>Expedited Credentialing – Hospital (TJC and DNV)</a:t>
            </a:r>
          </a:p>
        </p:txBody>
      </p:sp>
      <p:sp>
        <p:nvSpPr>
          <p:cNvPr id="4" name="Content Placeholder 3">
            <a:extLst>
              <a:ext uri="{FF2B5EF4-FFF2-40B4-BE49-F238E27FC236}">
                <a16:creationId xmlns:a16="http://schemas.microsoft.com/office/drawing/2014/main" id="{9630103D-061C-4FD6-BB1E-6F5C9246BC83}"/>
              </a:ext>
            </a:extLst>
          </p:cNvPr>
          <p:cNvSpPr>
            <a:spLocks noGrp="1"/>
          </p:cNvSpPr>
          <p:nvPr>
            <p:ph idx="1"/>
          </p:nvPr>
        </p:nvSpPr>
        <p:spPr/>
        <p:txBody>
          <a:bodyPr/>
          <a:lstStyle/>
          <a:p>
            <a:r>
              <a:rPr lang="en-US" dirty="0"/>
              <a:t>Streamlines the governing body approval process for initial appointment and reappointment process and granting of privileges</a:t>
            </a:r>
          </a:p>
          <a:p>
            <a:r>
              <a:rPr lang="en-US" dirty="0"/>
              <a:t>Governing body grants authority to a subcommittee to make credentialing and privileging decisions on its behalf</a:t>
            </a:r>
          </a:p>
          <a:p>
            <a:pPr lvl="1"/>
            <a:r>
              <a:rPr lang="en-US" dirty="0"/>
              <a:t>Must be comprised of at least 2 voting members of the governing body</a:t>
            </a:r>
          </a:p>
          <a:p>
            <a:r>
              <a:rPr lang="en-US" dirty="0"/>
              <a:t>Medical staff develops criteria; applications ineligible if</a:t>
            </a:r>
          </a:p>
          <a:p>
            <a:pPr lvl="1"/>
            <a:r>
              <a:rPr lang="en-US" dirty="0"/>
              <a:t>Applicant submits an incomplete application</a:t>
            </a:r>
          </a:p>
          <a:p>
            <a:pPr lvl="1"/>
            <a:r>
              <a:rPr lang="en-US" dirty="0"/>
              <a:t>MEC final recommendation is adverse or has limitations</a:t>
            </a:r>
          </a:p>
          <a:p>
            <a:endParaRPr lang="en-US" dirty="0"/>
          </a:p>
        </p:txBody>
      </p:sp>
      <p:sp>
        <p:nvSpPr>
          <p:cNvPr id="3" name="Slide Number Placeholder 2">
            <a:extLst>
              <a:ext uri="{FF2B5EF4-FFF2-40B4-BE49-F238E27FC236}">
                <a16:creationId xmlns:a16="http://schemas.microsoft.com/office/drawing/2014/main" id="{DE5939F9-9CE5-430D-AA7E-BB168295D4A5}"/>
              </a:ext>
            </a:extLst>
          </p:cNvPr>
          <p:cNvSpPr>
            <a:spLocks noGrp="1"/>
          </p:cNvSpPr>
          <p:nvPr>
            <p:ph type="sldNum" sz="quarter" idx="4"/>
          </p:nvPr>
        </p:nvSpPr>
        <p:spPr/>
        <p:txBody>
          <a:bodyPr/>
          <a:lstStyle/>
          <a:p>
            <a:pPr>
              <a:defRPr/>
            </a:pPr>
            <a:fld id="{E231A704-CB12-4555-9DA8-9D6A338D63C2}" type="slidenum">
              <a:rPr lang="en-US" smtClean="0"/>
              <a:pPr>
                <a:defRPr/>
              </a:pPr>
              <a:t>26</a:t>
            </a:fld>
            <a:endParaRPr lang="en-US" dirty="0"/>
          </a:p>
        </p:txBody>
      </p:sp>
    </p:spTree>
    <p:custDataLst>
      <p:tags r:id="rId1"/>
    </p:custDataLst>
    <p:extLst>
      <p:ext uri="{BB962C8B-B14F-4D97-AF65-F5344CB8AC3E}">
        <p14:creationId xmlns:p14="http://schemas.microsoft.com/office/powerpoint/2010/main" val="1313703135"/>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CD7EF-8737-414A-8ED7-8D3E27ABF143}"/>
              </a:ext>
            </a:extLst>
          </p:cNvPr>
          <p:cNvSpPr>
            <a:spLocks noGrp="1"/>
          </p:cNvSpPr>
          <p:nvPr>
            <p:ph type="title"/>
          </p:nvPr>
        </p:nvSpPr>
        <p:spPr/>
        <p:txBody>
          <a:bodyPr/>
          <a:lstStyle/>
          <a:p>
            <a:r>
              <a:rPr lang="en-US" dirty="0"/>
              <a:t>Delegate Authority</a:t>
            </a:r>
          </a:p>
        </p:txBody>
      </p:sp>
      <p:pic>
        <p:nvPicPr>
          <p:cNvPr id="9" name="Content Placeholder 8">
            <a:extLst>
              <a:ext uri="{FF2B5EF4-FFF2-40B4-BE49-F238E27FC236}">
                <a16:creationId xmlns:a16="http://schemas.microsoft.com/office/drawing/2014/main" id="{D3B33AE0-7C0F-4BEF-B3D5-A2181448A7C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77455" y="909460"/>
            <a:ext cx="6114545" cy="5948539"/>
          </a:xfrm>
        </p:spPr>
      </p:pic>
      <p:sp>
        <p:nvSpPr>
          <p:cNvPr id="4" name="Slide Number Placeholder 3">
            <a:extLst>
              <a:ext uri="{FF2B5EF4-FFF2-40B4-BE49-F238E27FC236}">
                <a16:creationId xmlns:a16="http://schemas.microsoft.com/office/drawing/2014/main" id="{B191CF75-3635-4949-96AA-C79449474B27}"/>
              </a:ext>
            </a:extLst>
          </p:cNvPr>
          <p:cNvSpPr>
            <a:spLocks noGrp="1"/>
          </p:cNvSpPr>
          <p:nvPr>
            <p:ph type="sldNum" sz="quarter" idx="4"/>
          </p:nvPr>
        </p:nvSpPr>
        <p:spPr/>
        <p:txBody>
          <a:bodyPr/>
          <a:lstStyle/>
          <a:p>
            <a:pPr>
              <a:defRPr/>
            </a:pPr>
            <a:fld id="{7E896F3D-2AC8-422E-8B3A-F694A4BFA790}" type="slidenum">
              <a:rPr lang="en-US" smtClean="0"/>
              <a:pPr>
                <a:defRPr/>
              </a:pPr>
              <a:t>27</a:t>
            </a:fld>
            <a:endParaRPr lang="en-US" dirty="0"/>
          </a:p>
        </p:txBody>
      </p:sp>
      <p:pic>
        <p:nvPicPr>
          <p:cNvPr id="11" name="Picture 10" descr="A picture containing drawing&#10;&#10;Description automatically generated">
            <a:extLst>
              <a:ext uri="{FF2B5EF4-FFF2-40B4-BE49-F238E27FC236}">
                <a16:creationId xmlns:a16="http://schemas.microsoft.com/office/drawing/2014/main" id="{36901E63-2E53-4AEA-98FD-52E05A5C2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4104" y="1486315"/>
            <a:ext cx="2625016" cy="4794827"/>
          </a:xfrm>
          <a:prstGeom prst="rect">
            <a:avLst/>
          </a:prstGeom>
        </p:spPr>
      </p:pic>
      <p:sp>
        <p:nvSpPr>
          <p:cNvPr id="3" name="Rectangle 2">
            <a:extLst>
              <a:ext uri="{FF2B5EF4-FFF2-40B4-BE49-F238E27FC236}">
                <a16:creationId xmlns:a16="http://schemas.microsoft.com/office/drawing/2014/main" id="{BBDD18C0-42A8-46CF-AFA0-2D747484A3AF}"/>
              </a:ext>
            </a:extLst>
          </p:cNvPr>
          <p:cNvSpPr/>
          <p:nvPr/>
        </p:nvSpPr>
        <p:spPr>
          <a:xfrm>
            <a:off x="3235569" y="3059723"/>
            <a:ext cx="439616" cy="369277"/>
          </a:xfrm>
          <a:prstGeom prst="rect">
            <a:avLst/>
          </a:prstGeom>
          <a:solidFill>
            <a:srgbClr val="019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Tree>
    <p:custDataLst>
      <p:tags r:id="rId1"/>
    </p:custDataLst>
    <p:extLst>
      <p:ext uri="{BB962C8B-B14F-4D97-AF65-F5344CB8AC3E}">
        <p14:creationId xmlns:p14="http://schemas.microsoft.com/office/powerpoint/2010/main" val="1974797720"/>
      </p:ext>
    </p:extLst>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CD44-817E-4DCF-8DA5-011D926E05E7}"/>
              </a:ext>
            </a:extLst>
          </p:cNvPr>
          <p:cNvSpPr>
            <a:spLocks noGrp="1"/>
          </p:cNvSpPr>
          <p:nvPr>
            <p:ph type="title"/>
          </p:nvPr>
        </p:nvSpPr>
        <p:spPr/>
        <p:txBody>
          <a:bodyPr/>
          <a:lstStyle/>
          <a:p>
            <a:r>
              <a:rPr lang="en-US" dirty="0"/>
              <a:t>Provider Enrollment Recap</a:t>
            </a:r>
          </a:p>
        </p:txBody>
      </p:sp>
      <p:sp>
        <p:nvSpPr>
          <p:cNvPr id="3" name="Content Placeholder 2">
            <a:extLst>
              <a:ext uri="{FF2B5EF4-FFF2-40B4-BE49-F238E27FC236}">
                <a16:creationId xmlns:a16="http://schemas.microsoft.com/office/drawing/2014/main" id="{E7420C60-5E32-410B-BD49-874288F55107}"/>
              </a:ext>
            </a:extLst>
          </p:cNvPr>
          <p:cNvSpPr>
            <a:spLocks noGrp="1"/>
          </p:cNvSpPr>
          <p:nvPr>
            <p:ph idx="1"/>
          </p:nvPr>
        </p:nvSpPr>
        <p:spPr>
          <a:xfrm>
            <a:off x="563984" y="1248747"/>
            <a:ext cx="11018416" cy="4525963"/>
          </a:xfrm>
        </p:spPr>
        <p:txBody>
          <a:bodyPr/>
          <a:lstStyle/>
          <a:p>
            <a:pPr marL="0" indent="0">
              <a:buNone/>
            </a:pPr>
            <a:r>
              <a:rPr lang="en-US" sz="2400" dirty="0"/>
              <a:t>Enrollment is the process of applying to health insurance plans or payers to gain approval for participation in provider networks and to receive reimbursement for healthcare services provided.</a:t>
            </a:r>
          </a:p>
          <a:p>
            <a:pPr marL="0" indent="0">
              <a:buNone/>
            </a:pPr>
            <a:endParaRPr lang="en-US" sz="2400" dirty="0"/>
          </a:p>
          <a:p>
            <a:pPr marL="0" indent="0">
              <a:buNone/>
            </a:pPr>
            <a:r>
              <a:rPr lang="en-US" sz="2400" dirty="0"/>
              <a:t>Enrollment responsibilities include:</a:t>
            </a:r>
          </a:p>
          <a:p>
            <a:pPr lvl="1">
              <a:buClr>
                <a:srgbClr val="447796"/>
              </a:buClr>
              <a:buFont typeface="Arial" panose="020B0604020202020204" pitchFamily="34" charset="0"/>
              <a:buChar char="•"/>
            </a:pPr>
            <a:r>
              <a:rPr lang="en-US" sz="2400" dirty="0"/>
              <a:t>Commercial payers (delegated and non-delegated)</a:t>
            </a:r>
          </a:p>
          <a:p>
            <a:pPr lvl="1">
              <a:buClr>
                <a:srgbClr val="447796"/>
              </a:buClr>
              <a:buFont typeface="Arial" panose="020B0604020202020204" pitchFamily="34" charset="0"/>
              <a:buChar char="•"/>
            </a:pPr>
            <a:r>
              <a:rPr lang="en-US" sz="2400" dirty="0"/>
              <a:t>Medicare and State Medicaid</a:t>
            </a:r>
          </a:p>
          <a:p>
            <a:pPr lvl="1">
              <a:buClr>
                <a:srgbClr val="447796"/>
              </a:buClr>
              <a:buFont typeface="Arial" panose="020B0604020202020204" pitchFamily="34" charset="0"/>
              <a:buChar char="•"/>
            </a:pPr>
            <a:r>
              <a:rPr lang="en-US" sz="2400" dirty="0"/>
              <a:t>Reporting Adds, Changes and Terminations</a:t>
            </a:r>
          </a:p>
          <a:p>
            <a:pPr lvl="1">
              <a:buClr>
                <a:srgbClr val="447796"/>
              </a:buClr>
              <a:buFont typeface="Arial" panose="020B0604020202020204" pitchFamily="34" charset="0"/>
              <a:buChar char="•"/>
            </a:pPr>
            <a:r>
              <a:rPr lang="en-US" sz="2400" dirty="0"/>
              <a:t>Facility Enrollment</a:t>
            </a:r>
          </a:p>
          <a:p>
            <a:pPr lvl="1">
              <a:buClr>
                <a:srgbClr val="447796"/>
              </a:buClr>
              <a:buFont typeface="Arial" panose="020B0604020202020204" pitchFamily="34" charset="0"/>
              <a:buChar char="•"/>
            </a:pPr>
            <a:r>
              <a:rPr lang="en-US" sz="2400" dirty="0"/>
              <a:t>Re-enrollment and Revalidation</a:t>
            </a:r>
          </a:p>
          <a:p>
            <a:pPr lvl="1">
              <a:buClr>
                <a:srgbClr val="447796"/>
              </a:buClr>
              <a:buFont typeface="Arial" panose="020B0604020202020204" pitchFamily="34" charset="0"/>
              <a:buChar char="•"/>
            </a:pPr>
            <a:r>
              <a:rPr lang="en-US" sz="2400" dirty="0"/>
              <a:t>Ongoing enrollment activities</a:t>
            </a:r>
          </a:p>
          <a:p>
            <a:endParaRPr lang="en-US" sz="2400" dirty="0"/>
          </a:p>
        </p:txBody>
      </p:sp>
      <p:sp>
        <p:nvSpPr>
          <p:cNvPr id="4" name="Slide Number Placeholder 3">
            <a:extLst>
              <a:ext uri="{FF2B5EF4-FFF2-40B4-BE49-F238E27FC236}">
                <a16:creationId xmlns:a16="http://schemas.microsoft.com/office/drawing/2014/main" id="{BBAA7F32-9D35-4344-843C-2B70427C6E3D}"/>
              </a:ext>
            </a:extLst>
          </p:cNvPr>
          <p:cNvSpPr>
            <a:spLocks noGrp="1"/>
          </p:cNvSpPr>
          <p:nvPr>
            <p:ph type="sldNum" sz="quarter" idx="4"/>
          </p:nvPr>
        </p:nvSpPr>
        <p:spPr/>
        <p:txBody>
          <a:bodyPr/>
          <a:lstStyle/>
          <a:p>
            <a:pPr>
              <a:defRPr/>
            </a:pPr>
            <a:fld id="{7E896F3D-2AC8-422E-8B3A-F694A4BFA790}" type="slidenum">
              <a:rPr lang="en-US" smtClean="0"/>
              <a:pPr>
                <a:defRPr/>
              </a:pPr>
              <a:t>28</a:t>
            </a:fld>
            <a:endParaRPr lang="en-US" dirty="0"/>
          </a:p>
        </p:txBody>
      </p:sp>
    </p:spTree>
    <p:custDataLst>
      <p:tags r:id="rId1"/>
    </p:custDataLst>
    <p:extLst>
      <p:ext uri="{BB962C8B-B14F-4D97-AF65-F5344CB8AC3E}">
        <p14:creationId xmlns:p14="http://schemas.microsoft.com/office/powerpoint/2010/main" val="1059299214"/>
      </p:ext>
    </p:extLst>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 room&#10;&#10;Description automatically generated">
            <a:extLst>
              <a:ext uri="{FF2B5EF4-FFF2-40B4-BE49-F238E27FC236}">
                <a16:creationId xmlns:a16="http://schemas.microsoft.com/office/drawing/2014/main" id="{CC7795A0-07AC-4524-A4FC-3CDCEF629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1232" y="3292476"/>
            <a:ext cx="4409835" cy="3429000"/>
          </a:xfrm>
          <a:prstGeom prst="rect">
            <a:avLst/>
          </a:prstGeom>
        </p:spPr>
      </p:pic>
      <p:sp>
        <p:nvSpPr>
          <p:cNvPr id="2" name="Title 1">
            <a:extLst>
              <a:ext uri="{FF2B5EF4-FFF2-40B4-BE49-F238E27FC236}">
                <a16:creationId xmlns:a16="http://schemas.microsoft.com/office/drawing/2014/main" id="{DBCB74D2-406B-4492-AE77-DDBE4D7E0D1F}"/>
              </a:ext>
            </a:extLst>
          </p:cNvPr>
          <p:cNvSpPr>
            <a:spLocks noGrp="1"/>
          </p:cNvSpPr>
          <p:nvPr>
            <p:ph type="title"/>
          </p:nvPr>
        </p:nvSpPr>
        <p:spPr/>
        <p:txBody>
          <a:bodyPr/>
          <a:lstStyle/>
          <a:p>
            <a:r>
              <a:rPr lang="en-US" dirty="0"/>
              <a:t>Activity: Enrollment Terminology Exercise</a:t>
            </a:r>
          </a:p>
        </p:txBody>
      </p:sp>
      <p:sp>
        <p:nvSpPr>
          <p:cNvPr id="3" name="Content Placeholder 2">
            <a:extLst>
              <a:ext uri="{FF2B5EF4-FFF2-40B4-BE49-F238E27FC236}">
                <a16:creationId xmlns:a16="http://schemas.microsoft.com/office/drawing/2014/main" id="{F0E969F9-337C-4748-B337-993178E8E84E}"/>
              </a:ext>
            </a:extLst>
          </p:cNvPr>
          <p:cNvSpPr>
            <a:spLocks noGrp="1"/>
          </p:cNvSpPr>
          <p:nvPr>
            <p:ph idx="1"/>
          </p:nvPr>
        </p:nvSpPr>
        <p:spPr/>
        <p:txBody>
          <a:bodyPr/>
          <a:lstStyle/>
          <a:p>
            <a:pPr marL="0" indent="0">
              <a:buNone/>
            </a:pPr>
            <a:r>
              <a:rPr lang="en-US" sz="2800" b="1" dirty="0">
                <a:effectLst/>
                <a:ea typeface="Arial" panose="020B0604020202020204" pitchFamily="34" charset="0"/>
              </a:rPr>
              <a:t>Review the terms and definitions with your group and determine the appropriate answer.</a:t>
            </a:r>
          </a:p>
          <a:p>
            <a:pPr marL="0" indent="0"/>
            <a:endParaRPr lang="en-US" sz="2800" b="1" kern="0" dirty="0"/>
          </a:p>
          <a:p>
            <a:pPr marL="0" indent="0">
              <a:buNone/>
            </a:pPr>
            <a:r>
              <a:rPr lang="en-US" sz="2800" b="1" kern="0" dirty="0"/>
              <a:t>Instructions:</a:t>
            </a:r>
          </a:p>
          <a:p>
            <a:pPr marL="342900" indent="-342900">
              <a:buClr>
                <a:srgbClr val="00929F"/>
              </a:buClr>
              <a:buFont typeface="Arial" panose="020B0604020202020204" pitchFamily="34" charset="0"/>
              <a:buChar char="•"/>
            </a:pPr>
            <a:r>
              <a:rPr lang="en-US" sz="2800" kern="0" dirty="0"/>
              <a:t>You will be placed in a virtual breakout group of 4-5</a:t>
            </a:r>
          </a:p>
          <a:p>
            <a:pPr marL="342900" indent="-342900">
              <a:buClr>
                <a:srgbClr val="00929F"/>
              </a:buClr>
              <a:buFont typeface="Arial" panose="020B0604020202020204" pitchFamily="34" charset="0"/>
              <a:buChar char="•"/>
            </a:pPr>
            <a:r>
              <a:rPr lang="en-US" sz="2800" kern="0" dirty="0"/>
              <a:t>To join the virtual breakout, you must select “yes</a:t>
            </a:r>
            <a:r>
              <a:rPr lang="en-US" sz="2800" kern="0" dirty="0" smtClean="0"/>
              <a:t>”</a:t>
            </a:r>
          </a:p>
          <a:p>
            <a:pPr marL="342900" indent="-342900">
              <a:buClr>
                <a:srgbClr val="00929F"/>
              </a:buClr>
            </a:pPr>
            <a:r>
              <a:rPr lang="en-US" dirty="0"/>
              <a:t>Note which group number you are in prior to </a:t>
            </a:r>
            <a:br>
              <a:rPr lang="en-US" dirty="0"/>
            </a:br>
            <a:r>
              <a:rPr lang="en-US" dirty="0"/>
              <a:t>selecting  yes to join the group</a:t>
            </a:r>
          </a:p>
          <a:p>
            <a:pPr marL="342900" indent="-342900">
              <a:buClr>
                <a:srgbClr val="00929F"/>
              </a:buClr>
              <a:buFont typeface="Arial" panose="020B0604020202020204" pitchFamily="34" charset="0"/>
              <a:buChar char="•"/>
            </a:pPr>
            <a:r>
              <a:rPr lang="en-US" sz="2800" kern="0" dirty="0" smtClean="0"/>
              <a:t>8 minutes</a:t>
            </a:r>
            <a:endParaRPr lang="en-US" sz="2800" kern="0" dirty="0" smtClean="0"/>
          </a:p>
        </p:txBody>
      </p:sp>
      <p:sp>
        <p:nvSpPr>
          <p:cNvPr id="4" name="Slide Number Placeholder 3">
            <a:extLst>
              <a:ext uri="{FF2B5EF4-FFF2-40B4-BE49-F238E27FC236}">
                <a16:creationId xmlns:a16="http://schemas.microsoft.com/office/drawing/2014/main" id="{C1B565FE-644F-45EF-88DA-9B7AA8B550E8}"/>
              </a:ext>
            </a:extLst>
          </p:cNvPr>
          <p:cNvSpPr>
            <a:spLocks noGrp="1"/>
          </p:cNvSpPr>
          <p:nvPr>
            <p:ph type="sldNum" sz="quarter" idx="4"/>
          </p:nvPr>
        </p:nvSpPr>
        <p:spPr/>
        <p:txBody>
          <a:bodyPr/>
          <a:lstStyle/>
          <a:p>
            <a:pPr>
              <a:defRPr/>
            </a:pPr>
            <a:fld id="{7E896F3D-2AC8-422E-8B3A-F694A4BFA790}" type="slidenum">
              <a:rPr lang="en-US" smtClean="0"/>
              <a:pPr>
                <a:defRPr/>
              </a:pPr>
              <a:t>29</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7898A356-2A7C-4965-A017-17050243A8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7600" y="5377943"/>
            <a:ext cx="914400" cy="914400"/>
          </a:xfrm>
          <a:prstGeom prst="rect">
            <a:avLst/>
          </a:prstGeom>
        </p:spPr>
      </p:pic>
      <p:sp>
        <p:nvSpPr>
          <p:cNvPr id="9" name="TextBox 8">
            <a:extLst>
              <a:ext uri="{FF2B5EF4-FFF2-40B4-BE49-F238E27FC236}">
                <a16:creationId xmlns:a16="http://schemas.microsoft.com/office/drawing/2014/main" id="{4D4D2A64-52E0-413F-AB15-0A3ECE13851D}"/>
              </a:ext>
            </a:extLst>
          </p:cNvPr>
          <p:cNvSpPr txBox="1"/>
          <p:nvPr/>
        </p:nvSpPr>
        <p:spPr>
          <a:xfrm>
            <a:off x="11591440" y="5888736"/>
            <a:ext cx="600560" cy="307777"/>
          </a:xfrm>
          <a:prstGeom prst="rect">
            <a:avLst/>
          </a:prstGeom>
          <a:noFill/>
          <a:ln>
            <a:noFill/>
          </a:ln>
        </p:spPr>
        <p:txBody>
          <a:bodyPr wrap="square" lIns="91440" tIns="45720" rIns="91440" bIns="45720" rtlCol="0" anchor="t">
            <a:spAutoFit/>
          </a:bodyPr>
          <a:lstStyle/>
          <a:p>
            <a:r>
              <a:rPr lang="en-US" sz="1400" b="1" dirty="0">
                <a:solidFill>
                  <a:srgbClr val="447796"/>
                </a:solidFill>
                <a:latin typeface="Calibri"/>
                <a:cs typeface="Calibri"/>
              </a:rPr>
              <a:t>15</a:t>
            </a:r>
            <a:endParaRPr lang="en-US" sz="1400" b="1" dirty="0">
              <a:solidFill>
                <a:srgbClr val="447796"/>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760972062"/>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6EB662-5FF7-4C34-9B26-909FD1B7802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D0BA8-B96F-4A08-8D9D-4BD08CFA0976}" type="slidenum">
              <a:rPr kumimoji="0" lang="en-US" sz="1200" b="1" i="0" u="none" strike="noStrike" kern="1200" cap="none" spc="0" normalizeH="0" baseline="0" noProof="0" smtClean="0">
                <a:ln>
                  <a:noFill/>
                </a:ln>
                <a:solidFill>
                  <a:srgbClr val="000000">
                    <a:tint val="7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000000">
                  <a:tint val="75000"/>
                </a:srgbClr>
              </a:solidFill>
              <a:effectLst/>
              <a:uLnTx/>
              <a:uFillTx/>
              <a:latin typeface="Gill Sans MT"/>
              <a:ea typeface="+mn-ea"/>
              <a:cs typeface="+mn-cs"/>
            </a:endParaRPr>
          </a:p>
        </p:txBody>
      </p:sp>
      <p:sp>
        <p:nvSpPr>
          <p:cNvPr id="5" name="Title 4">
            <a:extLst>
              <a:ext uri="{FF2B5EF4-FFF2-40B4-BE49-F238E27FC236}">
                <a16:creationId xmlns:a16="http://schemas.microsoft.com/office/drawing/2014/main" id="{98E13A0C-6109-4120-B6D1-6E4F700FFD69}"/>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Hello!</a:t>
            </a:r>
          </a:p>
        </p:txBody>
      </p:sp>
      <p:sp>
        <p:nvSpPr>
          <p:cNvPr id="6" name="Content Placeholder 5">
            <a:extLst>
              <a:ext uri="{FF2B5EF4-FFF2-40B4-BE49-F238E27FC236}">
                <a16:creationId xmlns:a16="http://schemas.microsoft.com/office/drawing/2014/main" id="{6C0DB8F1-977E-482C-A8A2-4B2F6D8E50C4}"/>
              </a:ext>
            </a:extLst>
          </p:cNvPr>
          <p:cNvSpPr>
            <a:spLocks noGrp="1"/>
          </p:cNvSpPr>
          <p:nvPr>
            <p:ph sz="quarter" idx="3"/>
          </p:nvPr>
        </p:nvSpPr>
        <p:spPr>
          <a:xfrm>
            <a:off x="5015016" y="4001477"/>
            <a:ext cx="5384800" cy="2225675"/>
          </a:xfrm>
        </p:spPr>
        <p:txBody>
          <a:bodyPr/>
          <a:lstStyle/>
          <a:p>
            <a:r>
              <a:rPr lang="en-US" dirty="0">
                <a:solidFill>
                  <a:srgbClr val="FF0000"/>
                </a:solidFill>
              </a:rPr>
              <a:t>Insert Instructor Bio and Photo</a:t>
            </a:r>
          </a:p>
          <a:p>
            <a:endParaRPr lang="en-US" dirty="0"/>
          </a:p>
        </p:txBody>
      </p:sp>
      <p:sp>
        <p:nvSpPr>
          <p:cNvPr id="8" name="Content Placeholder 7">
            <a:extLst>
              <a:ext uri="{FF2B5EF4-FFF2-40B4-BE49-F238E27FC236}">
                <a16:creationId xmlns:a16="http://schemas.microsoft.com/office/drawing/2014/main" id="{995DE96D-F145-43D1-8474-47954D2F7EFE}"/>
              </a:ext>
            </a:extLst>
          </p:cNvPr>
          <p:cNvSpPr>
            <a:spLocks noGrp="1"/>
          </p:cNvSpPr>
          <p:nvPr>
            <p:ph sz="quarter" idx="2"/>
          </p:nvPr>
        </p:nvSpPr>
        <p:spPr>
          <a:xfrm>
            <a:off x="5057421" y="1028700"/>
            <a:ext cx="5384800" cy="2224088"/>
          </a:xfrm>
        </p:spPr>
        <p:txBody>
          <a:bodyPr/>
          <a:lstStyle/>
          <a:p>
            <a:r>
              <a:rPr lang="en-US" dirty="0">
                <a:solidFill>
                  <a:srgbClr val="FF0000"/>
                </a:solidFill>
              </a:rPr>
              <a:t>Insert Instructor Bio and Photo</a:t>
            </a:r>
          </a:p>
        </p:txBody>
      </p:sp>
    </p:spTree>
    <p:custDataLst>
      <p:tags r:id="rId1"/>
    </p:custDataLst>
    <p:extLst>
      <p:ext uri="{BB962C8B-B14F-4D97-AF65-F5344CB8AC3E}">
        <p14:creationId xmlns:p14="http://schemas.microsoft.com/office/powerpoint/2010/main" val="3058971466"/>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6124A1D-32D4-4D97-8BF1-D668CDD04FC3}"/>
              </a:ext>
            </a:extLst>
          </p:cNvPr>
          <p:cNvSpPr>
            <a:spLocks noGrp="1"/>
          </p:cNvSpPr>
          <p:nvPr>
            <p:ph type="title"/>
          </p:nvPr>
        </p:nvSpPr>
        <p:spPr>
          <a:xfrm>
            <a:off x="609600" y="609600"/>
            <a:ext cx="10972800" cy="838200"/>
          </a:xfrm>
        </p:spPr>
        <p:txBody>
          <a:bodyPr/>
          <a:lstStyle/>
          <a:p>
            <a:r>
              <a:rPr lang="en-US" dirty="0">
                <a:latin typeface="Calibri" panose="020F0502020204030204" pitchFamily="34" charset="0"/>
              </a:rPr>
              <a:t>Debrief Enrollment Terminology</a:t>
            </a:r>
          </a:p>
        </p:txBody>
      </p:sp>
      <p:sp>
        <p:nvSpPr>
          <p:cNvPr id="13" name="Text Placeholder 2">
            <a:extLst>
              <a:ext uri="{FF2B5EF4-FFF2-40B4-BE49-F238E27FC236}">
                <a16:creationId xmlns:a16="http://schemas.microsoft.com/office/drawing/2014/main" id="{EEB3647C-2017-43A4-91FE-1234B99528F9}"/>
              </a:ext>
            </a:extLst>
          </p:cNvPr>
          <p:cNvSpPr>
            <a:spLocks noGrp="1"/>
          </p:cNvSpPr>
          <p:nvPr>
            <p:ph type="body" sz="half" idx="1"/>
          </p:nvPr>
        </p:nvSpPr>
        <p:spPr>
          <a:xfrm>
            <a:off x="609600" y="1524001"/>
            <a:ext cx="5384800" cy="4602163"/>
          </a:xfrm>
        </p:spPr>
        <p:txBody>
          <a:bodyPr/>
          <a:lstStyle/>
          <a:p>
            <a:endParaRPr lang="en-US"/>
          </a:p>
        </p:txBody>
      </p:sp>
      <p:pic>
        <p:nvPicPr>
          <p:cNvPr id="6" name="Picture 5" descr="A picture containing person, game, holding, skiing&#10;&#10;Description automatically generated">
            <a:extLst>
              <a:ext uri="{FF2B5EF4-FFF2-40B4-BE49-F238E27FC236}">
                <a16:creationId xmlns:a16="http://schemas.microsoft.com/office/drawing/2014/main" id="{FA5B6F97-29A7-40C2-9F26-641F1A5510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600" y="1684625"/>
            <a:ext cx="5384800" cy="4280915"/>
          </a:xfrm>
          <a:prstGeom prst="rect">
            <a:avLst/>
          </a:prstGeom>
          <a:noFill/>
        </p:spPr>
      </p:pic>
      <p:sp>
        <p:nvSpPr>
          <p:cNvPr id="4" name="Slide Number Placeholder 3">
            <a:extLst>
              <a:ext uri="{FF2B5EF4-FFF2-40B4-BE49-F238E27FC236}">
                <a16:creationId xmlns:a16="http://schemas.microsoft.com/office/drawing/2014/main" id="{D1DB8AAA-1546-4F20-B0BD-F559BDA14B07}"/>
              </a:ext>
            </a:extLst>
          </p:cNvPr>
          <p:cNvSpPr>
            <a:spLocks noGrp="1"/>
          </p:cNvSpPr>
          <p:nvPr>
            <p:ph type="sldNum" sz="quarter" idx="4"/>
          </p:nvPr>
        </p:nvSpPr>
        <p:spPr>
          <a:xfrm>
            <a:off x="8737600" y="6356351"/>
            <a:ext cx="2844800" cy="365125"/>
          </a:xfrm>
        </p:spPr>
        <p:txBody>
          <a:bodyPr anchor="ctr">
            <a:normAutofit/>
          </a:bodyPr>
          <a:lstStyle/>
          <a:p>
            <a:pPr>
              <a:spcAft>
                <a:spcPts val="600"/>
              </a:spcAft>
              <a:defRPr/>
            </a:pPr>
            <a:fld id="{7E896F3D-2AC8-422E-8B3A-F694A4BFA790}" type="slidenum">
              <a:rPr lang="en-US" smtClean="0"/>
              <a:pPr>
                <a:spcAft>
                  <a:spcPts val="600"/>
                </a:spcAft>
                <a:defRPr/>
              </a:pPr>
              <a:t>30</a:t>
            </a:fld>
            <a:endParaRPr lang="en-US"/>
          </a:p>
        </p:txBody>
      </p:sp>
      <p:pic>
        <p:nvPicPr>
          <p:cNvPr id="3" name="Picture 2">
            <a:extLst>
              <a:ext uri="{FF2B5EF4-FFF2-40B4-BE49-F238E27FC236}">
                <a16:creationId xmlns:a16="http://schemas.microsoft.com/office/drawing/2014/main" id="{26C6367D-D9FD-4D28-9F2C-725A4F9F59DD}"/>
              </a:ext>
            </a:extLst>
          </p:cNvPr>
          <p:cNvPicPr>
            <a:picLocks noChangeAspect="1"/>
          </p:cNvPicPr>
          <p:nvPr/>
        </p:nvPicPr>
        <p:blipFill>
          <a:blip r:embed="rId5"/>
          <a:stretch>
            <a:fillRect/>
          </a:stretch>
        </p:blipFill>
        <p:spPr>
          <a:xfrm>
            <a:off x="12556108" y="0"/>
            <a:ext cx="5473290" cy="6858000"/>
          </a:xfrm>
          <a:prstGeom prst="rect">
            <a:avLst/>
          </a:prstGeom>
        </p:spPr>
      </p:pic>
    </p:spTree>
    <p:custDataLst>
      <p:tags r:id="rId1"/>
    </p:custDataLst>
    <p:extLst>
      <p:ext uri="{BB962C8B-B14F-4D97-AF65-F5344CB8AC3E}">
        <p14:creationId xmlns:p14="http://schemas.microsoft.com/office/powerpoint/2010/main" val="1435560400"/>
      </p:ext>
    </p:extLst>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A1AF4D69-E2B7-4F6F-BC6D-894F27EF56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422959"/>
            <a:ext cx="5660524" cy="4642571"/>
          </a:xfrm>
          <a:prstGeom prst="rect">
            <a:avLst/>
          </a:prstGeom>
        </p:spPr>
      </p:pic>
      <p:sp>
        <p:nvSpPr>
          <p:cNvPr id="2" name="Title 1">
            <a:extLst>
              <a:ext uri="{FF2B5EF4-FFF2-40B4-BE49-F238E27FC236}">
                <a16:creationId xmlns:a16="http://schemas.microsoft.com/office/drawing/2014/main" id="{7CA995AD-8CF5-4762-B412-4E816A5F2004}"/>
              </a:ext>
            </a:extLst>
          </p:cNvPr>
          <p:cNvSpPr>
            <a:spLocks noGrp="1"/>
          </p:cNvSpPr>
          <p:nvPr>
            <p:ph type="title"/>
          </p:nvPr>
        </p:nvSpPr>
        <p:spPr/>
        <p:txBody>
          <a:bodyPr/>
          <a:lstStyle/>
          <a:p>
            <a:r>
              <a:rPr lang="en-US" dirty="0"/>
              <a:t>Activity: Knowledge Check</a:t>
            </a:r>
          </a:p>
        </p:txBody>
      </p:sp>
      <p:sp>
        <p:nvSpPr>
          <p:cNvPr id="4" name="Slide Number Placeholder 3">
            <a:extLst>
              <a:ext uri="{FF2B5EF4-FFF2-40B4-BE49-F238E27FC236}">
                <a16:creationId xmlns:a16="http://schemas.microsoft.com/office/drawing/2014/main" id="{85C1D0AD-CB1A-4F83-B6D3-1640074F9299}"/>
              </a:ext>
            </a:extLst>
          </p:cNvPr>
          <p:cNvSpPr>
            <a:spLocks noGrp="1"/>
          </p:cNvSpPr>
          <p:nvPr>
            <p:ph type="sldNum" sz="quarter" idx="4"/>
          </p:nvPr>
        </p:nvSpPr>
        <p:spPr/>
        <p:txBody>
          <a:bodyPr/>
          <a:lstStyle/>
          <a:p>
            <a:pPr>
              <a:defRPr/>
            </a:pPr>
            <a:fld id="{7E896F3D-2AC8-422E-8B3A-F694A4BFA790}" type="slidenum">
              <a:rPr lang="en-US" smtClean="0"/>
              <a:pPr>
                <a:defRPr/>
              </a:pPr>
              <a:t>31</a:t>
            </a:fld>
            <a:endParaRPr lang="en-US" dirty="0"/>
          </a:p>
        </p:txBody>
      </p:sp>
    </p:spTree>
    <p:custDataLst>
      <p:tags r:id="rId1"/>
    </p:custDataLst>
    <p:extLst>
      <p:ext uri="{BB962C8B-B14F-4D97-AF65-F5344CB8AC3E}">
        <p14:creationId xmlns:p14="http://schemas.microsoft.com/office/powerpoint/2010/main" val="1612349149"/>
      </p:ext>
    </p:extLst>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logo&#10;&#10;Description automatically generated">
            <a:extLst>
              <a:ext uri="{FF2B5EF4-FFF2-40B4-BE49-F238E27FC236}">
                <a16:creationId xmlns:a16="http://schemas.microsoft.com/office/drawing/2014/main" id="{2E8F955C-DD10-4CF5-9F99-FA77C7E0946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54401" y="837183"/>
            <a:ext cx="8255209" cy="5884293"/>
          </a:xfrm>
        </p:spPr>
      </p:pic>
      <p:sp>
        <p:nvSpPr>
          <p:cNvPr id="2" name="Title 1">
            <a:extLst>
              <a:ext uri="{FF2B5EF4-FFF2-40B4-BE49-F238E27FC236}">
                <a16:creationId xmlns:a16="http://schemas.microsoft.com/office/drawing/2014/main" id="{3C92280A-DC02-4285-94DB-49CC988745D0}"/>
              </a:ext>
            </a:extLst>
          </p:cNvPr>
          <p:cNvSpPr>
            <a:spLocks noGrp="1"/>
          </p:cNvSpPr>
          <p:nvPr>
            <p:ph type="title"/>
          </p:nvPr>
        </p:nvSpPr>
        <p:spPr/>
        <p:txBody>
          <a:bodyPr/>
          <a:lstStyle/>
          <a:p>
            <a:r>
              <a:rPr lang="en-US" dirty="0"/>
              <a:t>Open Q&amp;A</a:t>
            </a:r>
          </a:p>
        </p:txBody>
      </p:sp>
      <p:sp>
        <p:nvSpPr>
          <p:cNvPr id="3" name="Slide Number Placeholder 2">
            <a:extLst>
              <a:ext uri="{FF2B5EF4-FFF2-40B4-BE49-F238E27FC236}">
                <a16:creationId xmlns:a16="http://schemas.microsoft.com/office/drawing/2014/main" id="{1CAEAAAF-25BF-465C-BD82-6C13E9458C40}"/>
              </a:ext>
            </a:extLst>
          </p:cNvPr>
          <p:cNvSpPr>
            <a:spLocks noGrp="1"/>
          </p:cNvSpPr>
          <p:nvPr>
            <p:ph type="sldNum" sz="quarter" idx="4"/>
          </p:nvPr>
        </p:nvSpPr>
        <p:spPr/>
        <p:txBody>
          <a:bodyPr/>
          <a:lstStyle/>
          <a:p>
            <a:pPr>
              <a:defRPr/>
            </a:pPr>
            <a:fld id="{E231A704-CB12-4555-9DA8-9D6A338D63C2}" type="slidenum">
              <a:rPr lang="en-US" smtClean="0"/>
              <a:pPr>
                <a:defRPr/>
              </a:pPr>
              <a:t>32</a:t>
            </a:fld>
            <a:endParaRPr lang="en-US" dirty="0"/>
          </a:p>
        </p:txBody>
      </p:sp>
    </p:spTree>
    <p:custDataLst>
      <p:tags r:id="rId1"/>
    </p:custDataLst>
    <p:extLst>
      <p:ext uri="{BB962C8B-B14F-4D97-AF65-F5344CB8AC3E}">
        <p14:creationId xmlns:p14="http://schemas.microsoft.com/office/powerpoint/2010/main" val="3164994023"/>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9CB0E-8100-4BDC-AAC3-DF015E000868}"/>
              </a:ext>
            </a:extLst>
          </p:cNvPr>
          <p:cNvSpPr>
            <a:spLocks noGrp="1"/>
          </p:cNvSpPr>
          <p:nvPr>
            <p:ph type="title"/>
          </p:nvPr>
        </p:nvSpPr>
        <p:spPr>
          <a:xfrm>
            <a:off x="609600" y="582095"/>
            <a:ext cx="10972800" cy="944562"/>
          </a:xfrm>
        </p:spPr>
        <p:txBody>
          <a:bodyPr/>
          <a:lstStyle/>
          <a:p>
            <a:r>
              <a:rPr lang="en-US" dirty="0"/>
              <a:t>Ground Rules</a:t>
            </a:r>
          </a:p>
        </p:txBody>
      </p:sp>
      <p:sp>
        <p:nvSpPr>
          <p:cNvPr id="6" name="Slide Number Placeholder 5">
            <a:extLst>
              <a:ext uri="{FF2B5EF4-FFF2-40B4-BE49-F238E27FC236}">
                <a16:creationId xmlns:a16="http://schemas.microsoft.com/office/drawing/2014/main" id="{2D8C146F-46B5-431A-8C43-1D216FACCE16}"/>
              </a:ext>
            </a:extLst>
          </p:cNvPr>
          <p:cNvSpPr>
            <a:spLocks noGrp="1"/>
          </p:cNvSpPr>
          <p:nvPr>
            <p:ph type="sldNum" sz="quarter" idx="4"/>
          </p:nvPr>
        </p:nvSpPr>
        <p:spPr/>
        <p:txBody>
          <a:bodyPr/>
          <a:lstStyle/>
          <a:p>
            <a:pPr>
              <a:defRPr/>
            </a:pPr>
            <a:fld id="{387FD309-8C86-45A7-9C07-1E0E64623B4F}" type="slidenum">
              <a:rPr lang="en-US" smtClean="0"/>
              <a:pPr>
                <a:defRPr/>
              </a:pPr>
              <a:t>4</a:t>
            </a:fld>
            <a:endParaRPr lang="en-US" dirty="0"/>
          </a:p>
        </p:txBody>
      </p:sp>
      <p:pic>
        <p:nvPicPr>
          <p:cNvPr id="11" name="Picture 10" descr="A picture containing card, text&#10;&#10;Description automatically generated">
            <a:extLst>
              <a:ext uri="{FF2B5EF4-FFF2-40B4-BE49-F238E27FC236}">
                <a16:creationId xmlns:a16="http://schemas.microsoft.com/office/drawing/2014/main" id="{BFD0F665-B984-4536-9236-9DEAEC211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6222" y="1526657"/>
            <a:ext cx="5544533" cy="5012258"/>
          </a:xfrm>
          <a:prstGeom prst="rect">
            <a:avLst/>
          </a:prstGeom>
        </p:spPr>
      </p:pic>
      <p:sp>
        <p:nvSpPr>
          <p:cNvPr id="12" name="Rectangle 11">
            <a:extLst>
              <a:ext uri="{FF2B5EF4-FFF2-40B4-BE49-F238E27FC236}">
                <a16:creationId xmlns:a16="http://schemas.microsoft.com/office/drawing/2014/main" id="{A9427305-4008-4E8E-BE4B-55CD57464964}"/>
              </a:ext>
            </a:extLst>
          </p:cNvPr>
          <p:cNvSpPr/>
          <p:nvPr/>
        </p:nvSpPr>
        <p:spPr>
          <a:xfrm>
            <a:off x="812800" y="1709220"/>
            <a:ext cx="4959939" cy="4647133"/>
          </a:xfrm>
          <a:prstGeom prst="rect">
            <a:avLst/>
          </a:prstGeom>
          <a:solidFill>
            <a:srgbClr val="009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4" name="Content Placeholder 7">
            <a:extLst>
              <a:ext uri="{FF2B5EF4-FFF2-40B4-BE49-F238E27FC236}">
                <a16:creationId xmlns:a16="http://schemas.microsoft.com/office/drawing/2014/main" id="{79DB5A5E-A938-478F-B653-FDF845FD3E02}"/>
              </a:ext>
            </a:extLst>
          </p:cNvPr>
          <p:cNvSpPr txBox="1">
            <a:spLocks/>
          </p:cNvSpPr>
          <p:nvPr/>
        </p:nvSpPr>
        <p:spPr bwMode="auto">
          <a:xfrm>
            <a:off x="976283" y="2105233"/>
            <a:ext cx="4632972" cy="3396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defRPr sz="2800">
                <a:solidFill>
                  <a:srgbClr val="54565B"/>
                </a:solidFill>
                <a:latin typeface="+mn-lt"/>
                <a:ea typeface="+mn-ea"/>
                <a:cs typeface="+mn-cs"/>
              </a:defRPr>
            </a:lvl1pPr>
            <a:lvl2pPr marL="742950" indent="-285750" algn="l" rtl="0" eaLnBrk="1" fontAlgn="base" hangingPunct="1">
              <a:spcBef>
                <a:spcPct val="20000"/>
              </a:spcBef>
              <a:spcAft>
                <a:spcPct val="0"/>
              </a:spcAft>
              <a:buChar char="–"/>
              <a:defRPr sz="2600">
                <a:solidFill>
                  <a:srgbClr val="54565B"/>
                </a:solidFill>
                <a:latin typeface="+mn-lt"/>
              </a:defRPr>
            </a:lvl2pPr>
            <a:lvl3pPr marL="1143000" indent="-228600" algn="l" rtl="0" eaLnBrk="1" fontAlgn="base" hangingPunct="1">
              <a:spcBef>
                <a:spcPct val="20000"/>
              </a:spcBef>
              <a:spcAft>
                <a:spcPct val="0"/>
              </a:spcAft>
              <a:buChar char="•"/>
              <a:defRPr sz="2400">
                <a:solidFill>
                  <a:srgbClr val="54565B"/>
                </a:solidFill>
                <a:latin typeface="+mn-lt"/>
              </a:defRPr>
            </a:lvl3pPr>
            <a:lvl4pPr marL="1600200" indent="-228600" algn="l" rtl="0" eaLnBrk="1" fontAlgn="base" hangingPunct="1">
              <a:spcBef>
                <a:spcPct val="20000"/>
              </a:spcBef>
              <a:spcAft>
                <a:spcPct val="0"/>
              </a:spcAft>
              <a:buChar char="–"/>
              <a:defRPr sz="2000">
                <a:solidFill>
                  <a:srgbClr val="54565B"/>
                </a:solidFill>
                <a:latin typeface="+mn-lt"/>
              </a:defRPr>
            </a:lvl4pPr>
            <a:lvl5pPr marL="2057400" indent="-228600" algn="l" rtl="0" eaLnBrk="1" fontAlgn="base" hangingPunct="1">
              <a:spcBef>
                <a:spcPct val="20000"/>
              </a:spcBef>
              <a:spcAft>
                <a:spcPct val="0"/>
              </a:spcAft>
              <a:buChar char="»"/>
              <a:defRPr sz="2000">
                <a:solidFill>
                  <a:srgbClr val="54565B"/>
                </a:solidFill>
                <a:latin typeface="+mn-lt"/>
              </a:defRPr>
            </a:lvl5pPr>
            <a:lvl6pPr marL="2514600" indent="-228600" algn="l" rtl="0" eaLnBrk="1" fontAlgn="base" hangingPunct="1">
              <a:spcBef>
                <a:spcPct val="20000"/>
              </a:spcBef>
              <a:spcAft>
                <a:spcPct val="0"/>
              </a:spcAft>
              <a:buChar char="»"/>
              <a:defRPr sz="1800">
                <a:solidFill>
                  <a:schemeClr val="tx1"/>
                </a:solidFill>
                <a:latin typeface="TradeGothic" pitchFamily="34" charset="0"/>
              </a:defRPr>
            </a:lvl6pPr>
            <a:lvl7pPr marL="2971800" indent="-228600" algn="l" rtl="0" eaLnBrk="1" fontAlgn="base" hangingPunct="1">
              <a:spcBef>
                <a:spcPct val="20000"/>
              </a:spcBef>
              <a:spcAft>
                <a:spcPct val="0"/>
              </a:spcAft>
              <a:buChar char="»"/>
              <a:defRPr sz="1800">
                <a:solidFill>
                  <a:schemeClr val="tx1"/>
                </a:solidFill>
                <a:latin typeface="TradeGothic" pitchFamily="34" charset="0"/>
              </a:defRPr>
            </a:lvl7pPr>
            <a:lvl8pPr marL="3429000" indent="-228600" algn="l" rtl="0" eaLnBrk="1" fontAlgn="base" hangingPunct="1">
              <a:spcBef>
                <a:spcPct val="20000"/>
              </a:spcBef>
              <a:spcAft>
                <a:spcPct val="0"/>
              </a:spcAft>
              <a:buChar char="»"/>
              <a:defRPr sz="1800">
                <a:solidFill>
                  <a:schemeClr val="tx1"/>
                </a:solidFill>
                <a:latin typeface="TradeGothic" pitchFamily="34" charset="0"/>
              </a:defRPr>
            </a:lvl8pPr>
            <a:lvl9pPr marL="3886200" indent="-228600" algn="l" rtl="0" eaLnBrk="1" fontAlgn="base" hangingPunct="1">
              <a:spcBef>
                <a:spcPct val="20000"/>
              </a:spcBef>
              <a:spcAft>
                <a:spcPct val="0"/>
              </a:spcAft>
              <a:buChar char="»"/>
              <a:defRPr sz="1800">
                <a:solidFill>
                  <a:schemeClr val="tx1"/>
                </a:solidFill>
                <a:latin typeface="TradeGothic" pitchFamily="34" charset="0"/>
              </a:defRPr>
            </a:lvl9pPr>
          </a:lstStyle>
          <a:p>
            <a:pPr>
              <a:spcAft>
                <a:spcPts val="1200"/>
              </a:spcAft>
            </a:pPr>
            <a:r>
              <a:rPr lang="en-US" sz="2400" kern="0" dirty="0">
                <a:solidFill>
                  <a:schemeClr val="bg1"/>
                </a:solidFill>
                <a:latin typeface="Calibri" panose="020F0502020204030204" pitchFamily="34" charset="0"/>
                <a:cs typeface="Calibri" panose="020F0502020204030204" pitchFamily="34" charset="0"/>
              </a:rPr>
              <a:t>Participate, Participate, Participate</a:t>
            </a:r>
          </a:p>
          <a:p>
            <a:pPr>
              <a:spcAft>
                <a:spcPts val="1200"/>
              </a:spcAft>
            </a:pPr>
            <a:r>
              <a:rPr lang="en-US" sz="2400" kern="0" dirty="0">
                <a:solidFill>
                  <a:schemeClr val="bg1"/>
                </a:solidFill>
                <a:latin typeface="Calibri" panose="020F0502020204030204" pitchFamily="34" charset="0"/>
                <a:cs typeface="Calibri" panose="020F0502020204030204" pitchFamily="34" charset="0"/>
              </a:rPr>
              <a:t>Keep an Open Mind</a:t>
            </a:r>
          </a:p>
          <a:p>
            <a:pPr>
              <a:spcAft>
                <a:spcPts val="1200"/>
              </a:spcAft>
            </a:pPr>
            <a:r>
              <a:rPr lang="en-US" sz="2400" kern="0" dirty="0">
                <a:solidFill>
                  <a:schemeClr val="bg1"/>
                </a:solidFill>
                <a:latin typeface="Calibri" panose="020F0502020204030204" pitchFamily="34" charset="0"/>
                <a:cs typeface="Calibri" panose="020F0502020204030204" pitchFamily="34" charset="0"/>
              </a:rPr>
              <a:t>Stay Present</a:t>
            </a:r>
          </a:p>
          <a:p>
            <a:pPr>
              <a:spcAft>
                <a:spcPts val="1200"/>
              </a:spcAft>
            </a:pPr>
            <a:r>
              <a:rPr lang="en-US" sz="2400" kern="0" dirty="0">
                <a:solidFill>
                  <a:schemeClr val="bg1"/>
                </a:solidFill>
                <a:latin typeface="Calibri" panose="020F0502020204030204" pitchFamily="34" charset="0"/>
                <a:cs typeface="Calibri" panose="020F0502020204030204" pitchFamily="34" charset="0"/>
              </a:rPr>
              <a:t>Be Respectful</a:t>
            </a:r>
          </a:p>
          <a:p>
            <a:pPr>
              <a:spcAft>
                <a:spcPts val="1200"/>
              </a:spcAft>
            </a:pPr>
            <a:r>
              <a:rPr lang="en-US" sz="2400" kern="0" dirty="0">
                <a:solidFill>
                  <a:schemeClr val="bg1"/>
                </a:solidFill>
                <a:latin typeface="Calibri" panose="020F0502020204030204" pitchFamily="34" charset="0"/>
                <a:cs typeface="Calibri" panose="020F0502020204030204" pitchFamily="34" charset="0"/>
              </a:rPr>
              <a:t>Be Brave</a:t>
            </a:r>
          </a:p>
          <a:p>
            <a:pPr>
              <a:spcAft>
                <a:spcPts val="1200"/>
              </a:spcAft>
            </a:pPr>
            <a:r>
              <a:rPr lang="en-US" sz="2400" kern="0" dirty="0">
                <a:solidFill>
                  <a:schemeClr val="bg1"/>
                </a:solidFill>
                <a:latin typeface="Calibri" panose="020F0502020204030204" pitchFamily="34" charset="0"/>
                <a:cs typeface="Calibri" panose="020F0502020204030204" pitchFamily="34" charset="0"/>
              </a:rPr>
              <a:t>Ask Questions</a:t>
            </a:r>
          </a:p>
          <a:p>
            <a:pPr>
              <a:spcAft>
                <a:spcPts val="1200"/>
              </a:spcAft>
            </a:pPr>
            <a:r>
              <a:rPr lang="en-US" sz="2400" kern="0" dirty="0">
                <a:solidFill>
                  <a:schemeClr val="bg1"/>
                </a:solidFill>
                <a:latin typeface="Calibri" panose="020F0502020204030204" pitchFamily="34" charset="0"/>
                <a:cs typeface="Calibri" panose="020F0502020204030204" pitchFamily="34" charset="0"/>
              </a:rPr>
              <a:t>Have Fun!</a:t>
            </a:r>
          </a:p>
        </p:txBody>
      </p:sp>
    </p:spTree>
    <p:custDataLst>
      <p:tags r:id="rId1"/>
    </p:custDataLst>
    <p:extLst>
      <p:ext uri="{BB962C8B-B14F-4D97-AF65-F5344CB8AC3E}">
        <p14:creationId xmlns:p14="http://schemas.microsoft.com/office/powerpoint/2010/main" val="2797893660"/>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C5343D-F0E7-420D-A572-FC95F0F135D0}"/>
              </a:ext>
            </a:extLst>
          </p:cNvPr>
          <p:cNvSpPr>
            <a:spLocks noGrp="1"/>
          </p:cNvSpPr>
          <p:nvPr>
            <p:ph type="title"/>
          </p:nvPr>
        </p:nvSpPr>
        <p:spPr>
          <a:xfrm>
            <a:off x="609600" y="316512"/>
            <a:ext cx="10972800" cy="944562"/>
          </a:xfrm>
        </p:spPr>
        <p:txBody>
          <a:bodyPr/>
          <a:lstStyle/>
          <a:p>
            <a:r>
              <a:rPr lang="en-US" dirty="0"/>
              <a:t>Zoom Instructions &amp; Ice Breaker Activities</a:t>
            </a:r>
          </a:p>
        </p:txBody>
      </p:sp>
      <p:sp>
        <p:nvSpPr>
          <p:cNvPr id="5" name="Slide Number Placeholder 4">
            <a:extLst>
              <a:ext uri="{FF2B5EF4-FFF2-40B4-BE49-F238E27FC236}">
                <a16:creationId xmlns:a16="http://schemas.microsoft.com/office/drawing/2014/main" id="{74EE58A3-71CE-4DE8-8637-0637BC91BB8E}"/>
              </a:ext>
            </a:extLst>
          </p:cNvPr>
          <p:cNvSpPr>
            <a:spLocks noGrp="1"/>
          </p:cNvSpPr>
          <p:nvPr>
            <p:ph type="sldNum" sz="quarter" idx="4"/>
          </p:nvPr>
        </p:nvSpPr>
        <p:spPr/>
        <p:txBody>
          <a:bodyPr/>
          <a:lstStyle/>
          <a:p>
            <a:pPr>
              <a:defRPr/>
            </a:pPr>
            <a:fld id="{5FD80617-E080-4815-ADFA-1F4C4D2310BD}" type="slidenum">
              <a:rPr lang="en-US" smtClean="0"/>
              <a:pPr>
                <a:defRPr/>
              </a:pPr>
              <a:t>5</a:t>
            </a:fld>
            <a:endParaRPr lang="en-US" dirty="0"/>
          </a:p>
        </p:txBody>
      </p:sp>
      <p:pic>
        <p:nvPicPr>
          <p:cNvPr id="10" name="Picture 9">
            <a:extLst>
              <a:ext uri="{FF2B5EF4-FFF2-40B4-BE49-F238E27FC236}">
                <a16:creationId xmlns:a16="http://schemas.microsoft.com/office/drawing/2014/main" id="{69ECDB41-1ED2-4DA0-B97A-1026B4B38CCE}"/>
              </a:ext>
            </a:extLst>
          </p:cNvPr>
          <p:cNvPicPr>
            <a:picLocks noChangeAspect="1"/>
          </p:cNvPicPr>
          <p:nvPr/>
        </p:nvPicPr>
        <p:blipFill>
          <a:blip r:embed="rId4"/>
          <a:stretch>
            <a:fillRect/>
          </a:stretch>
        </p:blipFill>
        <p:spPr>
          <a:xfrm>
            <a:off x="9375323" y="1184324"/>
            <a:ext cx="2244676" cy="4489352"/>
          </a:xfrm>
          <a:prstGeom prst="rect">
            <a:avLst/>
          </a:prstGeom>
          <a:ln w="28575">
            <a:solidFill>
              <a:schemeClr val="accent1">
                <a:lumMod val="50000"/>
              </a:schemeClr>
            </a:solidFill>
          </a:ln>
        </p:spPr>
      </p:pic>
      <p:grpSp>
        <p:nvGrpSpPr>
          <p:cNvPr id="12" name="Group 11">
            <a:extLst>
              <a:ext uri="{FF2B5EF4-FFF2-40B4-BE49-F238E27FC236}">
                <a16:creationId xmlns:a16="http://schemas.microsoft.com/office/drawing/2014/main" id="{14FB0179-C1E1-4FF2-A40B-E90C3BDAA702}"/>
              </a:ext>
            </a:extLst>
          </p:cNvPr>
          <p:cNvGrpSpPr/>
          <p:nvPr/>
        </p:nvGrpSpPr>
        <p:grpSpPr>
          <a:xfrm>
            <a:off x="3171569" y="1846689"/>
            <a:ext cx="4091862" cy="2816352"/>
            <a:chOff x="874279" y="1828800"/>
            <a:chExt cx="5618585" cy="3867167"/>
          </a:xfrm>
        </p:grpSpPr>
        <p:pic>
          <p:nvPicPr>
            <p:cNvPr id="4" name="Picture 3">
              <a:extLst>
                <a:ext uri="{FF2B5EF4-FFF2-40B4-BE49-F238E27FC236}">
                  <a16:creationId xmlns:a16="http://schemas.microsoft.com/office/drawing/2014/main" id="{AEE74949-FF4E-4F28-BCF5-2AF27866F9D4}"/>
                </a:ext>
              </a:extLst>
            </p:cNvPr>
            <p:cNvPicPr>
              <a:picLocks noChangeAspect="1"/>
            </p:cNvPicPr>
            <p:nvPr/>
          </p:nvPicPr>
          <p:blipFill>
            <a:blip r:embed="rId5"/>
            <a:stretch>
              <a:fillRect/>
            </a:stretch>
          </p:blipFill>
          <p:spPr>
            <a:xfrm>
              <a:off x="874279" y="1828800"/>
              <a:ext cx="5618585" cy="3867167"/>
            </a:xfrm>
            <a:prstGeom prst="rect">
              <a:avLst/>
            </a:prstGeom>
          </p:spPr>
        </p:pic>
        <p:sp>
          <p:nvSpPr>
            <p:cNvPr id="11" name="Rectangle 10">
              <a:extLst>
                <a:ext uri="{FF2B5EF4-FFF2-40B4-BE49-F238E27FC236}">
                  <a16:creationId xmlns:a16="http://schemas.microsoft.com/office/drawing/2014/main" id="{1E459086-8873-4FCE-8B8E-F37446B6FE10}"/>
                </a:ext>
              </a:extLst>
            </p:cNvPr>
            <p:cNvSpPr/>
            <p:nvPr/>
          </p:nvSpPr>
          <p:spPr>
            <a:xfrm>
              <a:off x="3072384" y="5212080"/>
              <a:ext cx="1353312" cy="483887"/>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pic>
        <p:nvPicPr>
          <p:cNvPr id="14" name="Picture 13">
            <a:extLst>
              <a:ext uri="{FF2B5EF4-FFF2-40B4-BE49-F238E27FC236}">
                <a16:creationId xmlns:a16="http://schemas.microsoft.com/office/drawing/2014/main" id="{3F6B335C-E81A-4022-90D1-8EDFD9346240}"/>
              </a:ext>
            </a:extLst>
          </p:cNvPr>
          <p:cNvPicPr>
            <a:picLocks noChangeAspect="1"/>
          </p:cNvPicPr>
          <p:nvPr/>
        </p:nvPicPr>
        <p:blipFill rotWithShape="1">
          <a:blip r:embed="rId6"/>
          <a:srcRect l="31950" t="7229" r="32803" b="86047"/>
          <a:stretch/>
        </p:blipFill>
        <p:spPr>
          <a:xfrm>
            <a:off x="370728" y="5254276"/>
            <a:ext cx="8803322" cy="944562"/>
          </a:xfrm>
          <a:prstGeom prst="rect">
            <a:avLst/>
          </a:prstGeom>
        </p:spPr>
      </p:pic>
    </p:spTree>
    <p:custDataLst>
      <p:tags r:id="rId1"/>
    </p:custDataLst>
    <p:extLst>
      <p:ext uri="{BB962C8B-B14F-4D97-AF65-F5344CB8AC3E}">
        <p14:creationId xmlns:p14="http://schemas.microsoft.com/office/powerpoint/2010/main" val="1724194093"/>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6930-32D0-47C0-B801-065DB06D66A2}"/>
              </a:ext>
            </a:extLst>
          </p:cNvPr>
          <p:cNvSpPr>
            <a:spLocks noGrp="1"/>
          </p:cNvSpPr>
          <p:nvPr>
            <p:ph type="title"/>
          </p:nvPr>
        </p:nvSpPr>
        <p:spPr>
          <a:xfrm>
            <a:off x="609600" y="609600"/>
            <a:ext cx="10972800" cy="838200"/>
          </a:xfrm>
        </p:spPr>
        <p:txBody>
          <a:bodyPr wrap="square" anchor="ctr">
            <a:normAutofit/>
          </a:bodyPr>
          <a:lstStyle/>
          <a:p>
            <a:r>
              <a:rPr lang="en-US" dirty="0">
                <a:latin typeface="Calibri" panose="020F0502020204030204" pitchFamily="34" charset="0"/>
              </a:rPr>
              <a:t>Agenda</a:t>
            </a:r>
          </a:p>
        </p:txBody>
      </p:sp>
      <p:sp>
        <p:nvSpPr>
          <p:cNvPr id="3" name="Content Placeholder 2">
            <a:extLst>
              <a:ext uri="{FF2B5EF4-FFF2-40B4-BE49-F238E27FC236}">
                <a16:creationId xmlns:a16="http://schemas.microsoft.com/office/drawing/2014/main" id="{14160A59-0A62-42F0-B1B6-CBF4FC6B49C6}"/>
              </a:ext>
            </a:extLst>
          </p:cNvPr>
          <p:cNvSpPr>
            <a:spLocks noGrp="1"/>
          </p:cNvSpPr>
          <p:nvPr>
            <p:ph type="body" sz="half" idx="1"/>
          </p:nvPr>
        </p:nvSpPr>
        <p:spPr>
          <a:xfrm>
            <a:off x="609600" y="1524001"/>
            <a:ext cx="5384800" cy="4602163"/>
          </a:xfrm>
        </p:spPr>
        <p:txBody>
          <a:bodyPr wrap="square" anchor="t">
            <a:normAutofit/>
          </a:bodyPr>
          <a:lstStyle/>
          <a:p>
            <a:pPr marL="0" indent="0">
              <a:buNone/>
            </a:pPr>
            <a:r>
              <a:rPr lang="en-US" dirty="0">
                <a:latin typeface="Calibri" panose="020F0502020204030204" pitchFamily="34" charset="0"/>
              </a:rPr>
              <a:t>Today we will…</a:t>
            </a:r>
          </a:p>
          <a:p>
            <a:pPr lvl="1">
              <a:buFont typeface="Arial" panose="020B0604020202020204" pitchFamily="34" charset="0"/>
              <a:buChar char="•"/>
            </a:pPr>
            <a:r>
              <a:rPr lang="en-US" sz="2400" dirty="0">
                <a:solidFill>
                  <a:srgbClr val="54565B"/>
                </a:solidFill>
                <a:latin typeface="Calibri" panose="020F0502020204030204" pitchFamily="34" charset="0"/>
                <a:cs typeface="Calibri" panose="020F0502020204030204" pitchFamily="34" charset="0"/>
              </a:rPr>
              <a:t>Recap the CPMSM exam</a:t>
            </a:r>
          </a:p>
          <a:p>
            <a:pPr lvl="1">
              <a:buFont typeface="Arial" panose="020B0604020202020204" pitchFamily="34" charset="0"/>
              <a:buChar char="•"/>
            </a:pPr>
            <a:r>
              <a:rPr lang="en-US" sz="2400" dirty="0">
                <a:solidFill>
                  <a:srgbClr val="54565B"/>
                </a:solidFill>
                <a:latin typeface="Calibri" panose="020F0502020204030204" pitchFamily="34" charset="0"/>
                <a:cs typeface="Calibri" panose="020F0502020204030204" pitchFamily="34" charset="0"/>
              </a:rPr>
              <a:t>Recap medical environments and management functions</a:t>
            </a:r>
          </a:p>
          <a:p>
            <a:pPr lvl="1">
              <a:buFont typeface="Arial" panose="020B0604020202020204" pitchFamily="34" charset="0"/>
              <a:buChar char="•"/>
            </a:pPr>
            <a:r>
              <a:rPr lang="en-US" sz="2400" dirty="0">
                <a:solidFill>
                  <a:srgbClr val="54565B"/>
                </a:solidFill>
                <a:latin typeface="Calibri" panose="020F0502020204030204" pitchFamily="34" charset="0"/>
                <a:cs typeface="Calibri" panose="020F0502020204030204" pitchFamily="34" charset="0"/>
              </a:rPr>
              <a:t>Review the credentialing and enrollment processes</a:t>
            </a:r>
          </a:p>
          <a:p>
            <a:pPr lvl="1">
              <a:buFont typeface="Arial" panose="020B0604020202020204" pitchFamily="34" charset="0"/>
              <a:buChar char="•"/>
            </a:pPr>
            <a:r>
              <a:rPr lang="en-US" sz="2400" dirty="0">
                <a:solidFill>
                  <a:srgbClr val="54565B"/>
                </a:solidFill>
                <a:latin typeface="Calibri" panose="020F0502020204030204" pitchFamily="34" charset="0"/>
                <a:cs typeface="Calibri" panose="020F0502020204030204" pitchFamily="34" charset="0"/>
              </a:rPr>
              <a:t>Application activities</a:t>
            </a:r>
          </a:p>
          <a:p>
            <a:pPr lvl="1">
              <a:buFont typeface="Arial" panose="020B0604020202020204" pitchFamily="34" charset="0"/>
              <a:buChar char="•"/>
            </a:pPr>
            <a:r>
              <a:rPr lang="en-US" sz="2400" dirty="0">
                <a:solidFill>
                  <a:srgbClr val="54565B"/>
                </a:solidFill>
                <a:latin typeface="Calibri" panose="020F0502020204030204" pitchFamily="34" charset="0"/>
                <a:cs typeface="Calibri" panose="020F0502020204030204" pitchFamily="34" charset="0"/>
              </a:rPr>
              <a:t>Test your knowledge</a:t>
            </a:r>
          </a:p>
          <a:p>
            <a:pPr lvl="1">
              <a:buFont typeface="Arial" panose="020B0604020202020204" pitchFamily="34" charset="0"/>
              <a:buChar char="•"/>
            </a:pPr>
            <a:r>
              <a:rPr lang="en-US" sz="2400" dirty="0">
                <a:solidFill>
                  <a:srgbClr val="54565B"/>
                </a:solidFill>
                <a:latin typeface="Calibri" panose="020F0502020204030204" pitchFamily="34" charset="0"/>
                <a:cs typeface="Calibri" panose="020F0502020204030204" pitchFamily="34" charset="0"/>
              </a:rPr>
              <a:t>Open discussion</a:t>
            </a:r>
          </a:p>
        </p:txBody>
      </p:sp>
      <p:pic>
        <p:nvPicPr>
          <p:cNvPr id="5" name="Picture 4" descr="A picture containing object, clock&#10;&#10;Description automatically generated">
            <a:extLst>
              <a:ext uri="{FF2B5EF4-FFF2-40B4-BE49-F238E27FC236}">
                <a16:creationId xmlns:a16="http://schemas.microsoft.com/office/drawing/2014/main" id="{43C41C45-285E-4A0A-94D3-9B21628196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7600" y="1859631"/>
            <a:ext cx="5384800" cy="3930903"/>
          </a:xfrm>
          <a:prstGeom prst="rect">
            <a:avLst/>
          </a:prstGeom>
          <a:noFill/>
        </p:spPr>
      </p:pic>
      <p:sp>
        <p:nvSpPr>
          <p:cNvPr id="4" name="Slide Number Placeholder 3">
            <a:extLst>
              <a:ext uri="{FF2B5EF4-FFF2-40B4-BE49-F238E27FC236}">
                <a16:creationId xmlns:a16="http://schemas.microsoft.com/office/drawing/2014/main" id="{4D68F987-BCBA-47EF-AC54-D50B47C7CC1D}"/>
              </a:ext>
            </a:extLst>
          </p:cNvPr>
          <p:cNvSpPr>
            <a:spLocks noGrp="1"/>
          </p:cNvSpPr>
          <p:nvPr>
            <p:ph type="sldNum" sz="quarter" idx="4"/>
          </p:nvPr>
        </p:nvSpPr>
        <p:spPr>
          <a:xfrm>
            <a:off x="8737600" y="6356351"/>
            <a:ext cx="2844800" cy="365125"/>
          </a:xfrm>
        </p:spPr>
        <p:txBody>
          <a:bodyPr anchor="ctr">
            <a:normAutofit/>
          </a:bodyPr>
          <a:lstStyle/>
          <a:p>
            <a:pPr>
              <a:spcAft>
                <a:spcPts val="600"/>
              </a:spcAft>
              <a:defRPr/>
            </a:pPr>
            <a:fld id="{7E896F3D-2AC8-422E-8B3A-F694A4BFA790}" type="slidenum">
              <a:rPr lang="en-US" smtClean="0"/>
              <a:pPr>
                <a:spcAft>
                  <a:spcPts val="600"/>
                </a:spcAft>
                <a:defRPr/>
              </a:pPr>
              <a:t>6</a:t>
            </a:fld>
            <a:endParaRPr lang="en-US"/>
          </a:p>
        </p:txBody>
      </p:sp>
    </p:spTree>
    <p:custDataLst>
      <p:tags r:id="rId1"/>
    </p:custDataLst>
    <p:extLst>
      <p:ext uri="{BB962C8B-B14F-4D97-AF65-F5344CB8AC3E}">
        <p14:creationId xmlns:p14="http://schemas.microsoft.com/office/powerpoint/2010/main" val="3547089934"/>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2F7263-12C4-4602-9E40-184BFFAEE314}"/>
              </a:ext>
            </a:extLst>
          </p:cNvPr>
          <p:cNvSpPr>
            <a:spLocks noGrp="1"/>
          </p:cNvSpPr>
          <p:nvPr>
            <p:ph type="title"/>
          </p:nvPr>
        </p:nvSpPr>
        <p:spPr/>
        <p:txBody>
          <a:bodyPr/>
          <a:lstStyle/>
          <a:p>
            <a:r>
              <a:rPr lang="en-US" dirty="0"/>
              <a:t>Program Schedule</a:t>
            </a:r>
          </a:p>
        </p:txBody>
      </p:sp>
      <p:sp>
        <p:nvSpPr>
          <p:cNvPr id="7" name="Content Placeholder 6">
            <a:extLst>
              <a:ext uri="{FF2B5EF4-FFF2-40B4-BE49-F238E27FC236}">
                <a16:creationId xmlns:a16="http://schemas.microsoft.com/office/drawing/2014/main" id="{26653421-D8CE-4274-B248-8E8969AB6B57}"/>
              </a:ext>
            </a:extLst>
          </p:cNvPr>
          <p:cNvSpPr>
            <a:spLocks noGrp="1"/>
          </p:cNvSpPr>
          <p:nvPr>
            <p:ph idx="1"/>
          </p:nvPr>
        </p:nvSpPr>
        <p:spPr>
          <a:xfrm>
            <a:off x="563984" y="1248747"/>
            <a:ext cx="10160000" cy="5472729"/>
          </a:xfrm>
        </p:spPr>
        <p:txBody>
          <a:bodyPr/>
          <a:lstStyle/>
          <a:p>
            <a:pPr marL="0" indent="0">
              <a:buNone/>
            </a:pPr>
            <a:r>
              <a:rPr lang="en-US" sz="2400" dirty="0">
                <a:solidFill>
                  <a:schemeClr val="tx1">
                    <a:lumMod val="85000"/>
                    <a:lumOff val="15000"/>
                  </a:schemeClr>
                </a:solidFill>
              </a:rPr>
              <a:t>Week 1: Introduction &amp; Credentialing</a:t>
            </a:r>
          </a:p>
          <a:p>
            <a:pPr marL="171450" indent="-171450">
              <a:buClr>
                <a:srgbClr val="006E7A"/>
              </a:buClr>
              <a:buFont typeface="Arial" panose="020B0604020202020204" pitchFamily="34" charset="0"/>
              <a:buChar char="•"/>
            </a:pPr>
            <a:r>
              <a:rPr lang="en-US" sz="2400" dirty="0">
                <a:solidFill>
                  <a:schemeClr val="tx1">
                    <a:lumMod val="85000"/>
                    <a:lumOff val="15000"/>
                  </a:schemeClr>
                </a:solidFill>
              </a:rPr>
              <a:t>Online Modules</a:t>
            </a:r>
          </a:p>
          <a:p>
            <a:pPr marL="171450" indent="-171450">
              <a:buClr>
                <a:srgbClr val="006E7A"/>
              </a:buClr>
              <a:buFont typeface="Arial" panose="020B0604020202020204" pitchFamily="34" charset="0"/>
              <a:buChar char="•"/>
            </a:pPr>
            <a:r>
              <a:rPr lang="en-US" sz="2400" dirty="0">
                <a:solidFill>
                  <a:schemeClr val="tx1">
                    <a:lumMod val="85000"/>
                    <a:lumOff val="15000"/>
                  </a:schemeClr>
                </a:solidFill>
              </a:rPr>
              <a:t>Zoom Meeting</a:t>
            </a:r>
          </a:p>
          <a:p>
            <a:pPr marL="171450" indent="-171450">
              <a:buClr>
                <a:srgbClr val="006E7A"/>
              </a:buClr>
              <a:buFont typeface="Arial" panose="020B0604020202020204" pitchFamily="34" charset="0"/>
              <a:buChar char="•"/>
            </a:pPr>
            <a:endParaRPr lang="en-US" sz="1100" dirty="0">
              <a:solidFill>
                <a:schemeClr val="tx1">
                  <a:lumMod val="85000"/>
                  <a:lumOff val="15000"/>
                </a:schemeClr>
              </a:solidFill>
            </a:endParaRPr>
          </a:p>
          <a:p>
            <a:pPr marL="0" indent="0">
              <a:buNone/>
            </a:pPr>
            <a:r>
              <a:rPr lang="en-US" sz="2400" dirty="0">
                <a:solidFill>
                  <a:schemeClr val="tx1">
                    <a:lumMod val="85000"/>
                    <a:lumOff val="15000"/>
                  </a:schemeClr>
                </a:solidFill>
              </a:rPr>
              <a:t>Week 2: Privileging &amp; Recredentialing</a:t>
            </a:r>
          </a:p>
          <a:p>
            <a:pPr marL="171450" indent="-171450">
              <a:buClr>
                <a:srgbClr val="006E7A"/>
              </a:buClr>
              <a:buFont typeface="Arial" panose="020B0604020202020204" pitchFamily="34" charset="0"/>
              <a:buChar char="•"/>
            </a:pPr>
            <a:r>
              <a:rPr lang="en-US" sz="2400" dirty="0">
                <a:solidFill>
                  <a:schemeClr val="tx1">
                    <a:lumMod val="85000"/>
                    <a:lumOff val="15000"/>
                  </a:schemeClr>
                </a:solidFill>
              </a:rPr>
              <a:t>Online Module</a:t>
            </a:r>
          </a:p>
          <a:p>
            <a:pPr marL="171450" indent="-171450">
              <a:buClr>
                <a:srgbClr val="006E7A"/>
              </a:buClr>
              <a:buFont typeface="Arial" panose="020B0604020202020204" pitchFamily="34" charset="0"/>
              <a:buChar char="•"/>
            </a:pPr>
            <a:r>
              <a:rPr lang="en-US" sz="2400" dirty="0">
                <a:solidFill>
                  <a:schemeClr val="tx1">
                    <a:lumMod val="85000"/>
                    <a:lumOff val="15000"/>
                  </a:schemeClr>
                </a:solidFill>
              </a:rPr>
              <a:t>Zoom Meeting</a:t>
            </a:r>
          </a:p>
          <a:p>
            <a:pPr marL="171450" indent="-171450">
              <a:buClr>
                <a:srgbClr val="006E7A"/>
              </a:buClr>
              <a:buFont typeface="Arial" panose="020B0604020202020204" pitchFamily="34" charset="0"/>
              <a:buChar char="•"/>
            </a:pPr>
            <a:endParaRPr lang="en-US" sz="1050" dirty="0">
              <a:solidFill>
                <a:schemeClr val="tx1">
                  <a:lumMod val="85000"/>
                  <a:lumOff val="15000"/>
                </a:schemeClr>
              </a:solidFill>
            </a:endParaRPr>
          </a:p>
          <a:p>
            <a:pPr marL="0" indent="0">
              <a:buNone/>
            </a:pPr>
            <a:r>
              <a:rPr lang="en-US" sz="2400" dirty="0">
                <a:solidFill>
                  <a:schemeClr val="tx1">
                    <a:lumMod val="85000"/>
                    <a:lumOff val="15000"/>
                  </a:schemeClr>
                </a:solidFill>
              </a:rPr>
              <a:t>Week 3: Ongoing Monitoring &amp; Compliance</a:t>
            </a:r>
          </a:p>
          <a:p>
            <a:pPr marL="171450" indent="-171450">
              <a:buClr>
                <a:srgbClr val="006E7A"/>
              </a:buClr>
              <a:buFont typeface="Arial" panose="020B0604020202020204" pitchFamily="34" charset="0"/>
              <a:buChar char="•"/>
            </a:pPr>
            <a:r>
              <a:rPr lang="en-US" sz="2400" dirty="0">
                <a:solidFill>
                  <a:schemeClr val="tx1">
                    <a:lumMod val="85000"/>
                    <a:lumOff val="15000"/>
                  </a:schemeClr>
                </a:solidFill>
              </a:rPr>
              <a:t>Online Module</a:t>
            </a:r>
          </a:p>
          <a:p>
            <a:pPr marL="171450" indent="-171450">
              <a:buClr>
                <a:srgbClr val="006E7A"/>
              </a:buClr>
              <a:buFont typeface="Arial" panose="020B0604020202020204" pitchFamily="34" charset="0"/>
              <a:buChar char="•"/>
            </a:pPr>
            <a:r>
              <a:rPr lang="en-US" sz="2400" dirty="0">
                <a:solidFill>
                  <a:schemeClr val="tx1">
                    <a:lumMod val="85000"/>
                    <a:lumOff val="15000"/>
                  </a:schemeClr>
                </a:solidFill>
              </a:rPr>
              <a:t>Zoom Meeting</a:t>
            </a:r>
          </a:p>
          <a:p>
            <a:pPr marL="171450" indent="-171450">
              <a:buClr>
                <a:srgbClr val="006E7A"/>
              </a:buClr>
              <a:buFont typeface="Arial" panose="020B0604020202020204" pitchFamily="34" charset="0"/>
              <a:buChar char="•"/>
            </a:pPr>
            <a:endParaRPr lang="en-US" sz="1050" dirty="0">
              <a:solidFill>
                <a:schemeClr val="tx1">
                  <a:lumMod val="85000"/>
                  <a:lumOff val="15000"/>
                </a:schemeClr>
              </a:solidFill>
            </a:endParaRPr>
          </a:p>
          <a:p>
            <a:pPr marL="0" indent="0">
              <a:buNone/>
            </a:pPr>
            <a:r>
              <a:rPr lang="en-US" sz="2400" dirty="0">
                <a:solidFill>
                  <a:schemeClr val="tx1">
                    <a:lumMod val="85000"/>
                    <a:lumOff val="15000"/>
                  </a:schemeClr>
                </a:solidFill>
              </a:rPr>
              <a:t>Week 4: Department Operations &amp; System Management</a:t>
            </a:r>
          </a:p>
          <a:p>
            <a:pPr marL="171450" indent="-171450">
              <a:buClr>
                <a:srgbClr val="006E7A"/>
              </a:buClr>
              <a:buFont typeface="Arial" panose="020B0604020202020204" pitchFamily="34" charset="0"/>
              <a:buChar char="•"/>
            </a:pPr>
            <a:r>
              <a:rPr lang="en-US" sz="2400" dirty="0">
                <a:solidFill>
                  <a:schemeClr val="tx1">
                    <a:lumMod val="85000"/>
                    <a:lumOff val="15000"/>
                  </a:schemeClr>
                </a:solidFill>
              </a:rPr>
              <a:t>Online Module</a:t>
            </a:r>
          </a:p>
          <a:p>
            <a:pPr marL="171450" indent="-171450">
              <a:buClr>
                <a:srgbClr val="006E7A"/>
              </a:buClr>
              <a:buFont typeface="Arial" panose="020B0604020202020204" pitchFamily="34" charset="0"/>
              <a:buChar char="•"/>
            </a:pPr>
            <a:r>
              <a:rPr lang="en-US" sz="2400" dirty="0">
                <a:solidFill>
                  <a:schemeClr val="tx1">
                    <a:lumMod val="85000"/>
                    <a:lumOff val="15000"/>
                  </a:schemeClr>
                </a:solidFill>
              </a:rPr>
              <a:t>Zoom Meeting</a:t>
            </a:r>
          </a:p>
          <a:p>
            <a:endParaRPr lang="en-US" sz="2400" dirty="0"/>
          </a:p>
        </p:txBody>
      </p:sp>
      <p:sp>
        <p:nvSpPr>
          <p:cNvPr id="5" name="Slide Number Placeholder 4">
            <a:extLst>
              <a:ext uri="{FF2B5EF4-FFF2-40B4-BE49-F238E27FC236}">
                <a16:creationId xmlns:a16="http://schemas.microsoft.com/office/drawing/2014/main" id="{65D8B648-7C49-44FB-9E5B-422865827B1C}"/>
              </a:ext>
            </a:extLst>
          </p:cNvPr>
          <p:cNvSpPr>
            <a:spLocks noGrp="1"/>
          </p:cNvSpPr>
          <p:nvPr>
            <p:ph type="sldNum" sz="quarter" idx="4"/>
          </p:nvPr>
        </p:nvSpPr>
        <p:spPr/>
        <p:txBody>
          <a:bodyPr/>
          <a:lstStyle/>
          <a:p>
            <a:pPr>
              <a:defRPr/>
            </a:pPr>
            <a:fld id="{7B7C2504-8306-4362-8CDA-EB3DE8F0DEE7}" type="slidenum">
              <a:rPr lang="en-US" smtClean="0"/>
              <a:pPr>
                <a:defRPr/>
              </a:pPr>
              <a:t>7</a:t>
            </a:fld>
            <a:endParaRPr lang="en-US" dirty="0"/>
          </a:p>
        </p:txBody>
      </p:sp>
      <p:pic>
        <p:nvPicPr>
          <p:cNvPr id="15" name="Picture 14" descr="A picture containing person, young&#10;&#10;Description automatically generated">
            <a:extLst>
              <a:ext uri="{FF2B5EF4-FFF2-40B4-BE49-F238E27FC236}">
                <a16:creationId xmlns:a16="http://schemas.microsoft.com/office/drawing/2014/main" id="{FA41C79A-BDEC-4E53-AEB1-67FA829D5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399" y="1868502"/>
            <a:ext cx="5309642" cy="3288714"/>
          </a:xfrm>
          <a:prstGeom prst="rect">
            <a:avLst/>
          </a:prstGeom>
        </p:spPr>
      </p:pic>
    </p:spTree>
    <p:custDataLst>
      <p:tags r:id="rId1"/>
    </p:custDataLst>
    <p:extLst>
      <p:ext uri="{BB962C8B-B14F-4D97-AF65-F5344CB8AC3E}">
        <p14:creationId xmlns:p14="http://schemas.microsoft.com/office/powerpoint/2010/main" val="2262422271"/>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8680-13B3-4125-B73C-006403C749CC}"/>
              </a:ext>
            </a:extLst>
          </p:cNvPr>
          <p:cNvSpPr>
            <a:spLocks noGrp="1"/>
          </p:cNvSpPr>
          <p:nvPr>
            <p:ph type="title"/>
          </p:nvPr>
        </p:nvSpPr>
        <p:spPr/>
        <p:txBody>
          <a:bodyPr/>
          <a:lstStyle/>
          <a:p>
            <a:r>
              <a:rPr lang="en-US" dirty="0">
                <a:latin typeface="Calibri"/>
                <a:cs typeface="Calibri"/>
              </a:rPr>
              <a:t>Course Resources</a:t>
            </a:r>
          </a:p>
        </p:txBody>
      </p:sp>
      <p:sp>
        <p:nvSpPr>
          <p:cNvPr id="3" name="Content Placeholder 2">
            <a:extLst>
              <a:ext uri="{FF2B5EF4-FFF2-40B4-BE49-F238E27FC236}">
                <a16:creationId xmlns:a16="http://schemas.microsoft.com/office/drawing/2014/main" id="{1DD21EDE-C888-48A7-A3E6-6F76FEA63DD7}"/>
              </a:ext>
            </a:extLst>
          </p:cNvPr>
          <p:cNvSpPr>
            <a:spLocks noGrp="1"/>
          </p:cNvSpPr>
          <p:nvPr>
            <p:ph idx="1"/>
          </p:nvPr>
        </p:nvSpPr>
        <p:spPr/>
        <p:txBody>
          <a:bodyPr/>
          <a:lstStyle/>
          <a:p>
            <a:r>
              <a:rPr lang="en-US" dirty="0">
                <a:latin typeface="Calibri"/>
                <a:cs typeface="Calibri"/>
              </a:rPr>
              <a:t>Candidate Handbook</a:t>
            </a:r>
            <a:endParaRPr lang="en-US" dirty="0"/>
          </a:p>
          <a:p>
            <a:r>
              <a:rPr lang="en-US" dirty="0">
                <a:latin typeface="Calibri"/>
                <a:cs typeface="Calibri"/>
              </a:rPr>
              <a:t>Consolidated Standards - AAAHC, HFAP, NCQA, TJC, URAC &amp; DNV</a:t>
            </a:r>
          </a:p>
          <a:p>
            <a:r>
              <a:rPr lang="en-US" dirty="0">
                <a:latin typeface="Calibri"/>
                <a:cs typeface="Calibri"/>
              </a:rPr>
              <a:t>Medicare CoP summary</a:t>
            </a:r>
          </a:p>
          <a:p>
            <a:r>
              <a:rPr lang="en-US" dirty="0">
                <a:latin typeface="Calibri"/>
                <a:cs typeface="Calibri"/>
              </a:rPr>
              <a:t>Healthcare Regulatory Requirements</a:t>
            </a:r>
          </a:p>
          <a:p>
            <a:r>
              <a:rPr lang="en-US" dirty="0">
                <a:latin typeface="Calibri"/>
                <a:cs typeface="Calibri"/>
              </a:rPr>
              <a:t>Meeting Management Core Curriculum</a:t>
            </a:r>
          </a:p>
          <a:p>
            <a:r>
              <a:rPr lang="en-US" dirty="0">
                <a:latin typeface="Calibri"/>
                <a:cs typeface="Calibri"/>
              </a:rPr>
              <a:t>Responding to Requests for Information</a:t>
            </a:r>
          </a:p>
          <a:p>
            <a:r>
              <a:rPr lang="en-US" dirty="0">
                <a:latin typeface="Calibri"/>
                <a:cs typeface="Calibri"/>
              </a:rPr>
              <a:t>Policy and Procedure Development</a:t>
            </a:r>
          </a:p>
          <a:p>
            <a:r>
              <a:rPr lang="en-US" dirty="0">
                <a:latin typeface="Calibri"/>
                <a:cs typeface="Calibri"/>
              </a:rPr>
              <a:t>AMA Physician's Recognition Award and CME Credit System</a:t>
            </a:r>
          </a:p>
          <a:p>
            <a:r>
              <a:rPr lang="en-US" dirty="0">
                <a:latin typeface="Calibri"/>
                <a:cs typeface="Calibri"/>
              </a:rPr>
              <a:t>NAMSS Certification FAQs</a:t>
            </a:r>
          </a:p>
          <a:p>
            <a:r>
              <a:rPr lang="en-US" dirty="0">
                <a:latin typeface="Calibri"/>
                <a:cs typeface="Calibri"/>
              </a:rPr>
              <a:t>Key Legal Terms</a:t>
            </a:r>
          </a:p>
          <a:p>
            <a:r>
              <a:rPr lang="en-US" dirty="0">
                <a:latin typeface="Calibri"/>
                <a:cs typeface="Calibri"/>
              </a:rPr>
              <a:t>Legal Case Summary</a:t>
            </a:r>
          </a:p>
          <a:p>
            <a:r>
              <a:rPr lang="en-US" dirty="0">
                <a:latin typeface="Calibri"/>
                <a:cs typeface="Calibri"/>
              </a:rPr>
              <a:t>Robert’s Rules of Order</a:t>
            </a:r>
          </a:p>
        </p:txBody>
      </p:sp>
      <p:sp>
        <p:nvSpPr>
          <p:cNvPr id="4" name="Slide Number Placeholder 3">
            <a:extLst>
              <a:ext uri="{FF2B5EF4-FFF2-40B4-BE49-F238E27FC236}">
                <a16:creationId xmlns:a16="http://schemas.microsoft.com/office/drawing/2014/main" id="{C1FA7881-B570-4F1B-B89E-E6F09FB93A7D}"/>
              </a:ext>
            </a:extLst>
          </p:cNvPr>
          <p:cNvSpPr>
            <a:spLocks noGrp="1"/>
          </p:cNvSpPr>
          <p:nvPr>
            <p:ph type="sldNum" sz="quarter" idx="4"/>
          </p:nvPr>
        </p:nvSpPr>
        <p:spPr/>
        <p:txBody>
          <a:bodyPr/>
          <a:lstStyle/>
          <a:p>
            <a:pPr>
              <a:defRPr/>
            </a:pPr>
            <a:fld id="{7E896F3D-2AC8-422E-8B3A-F694A4BFA790}"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584408442"/>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455A-3F59-496B-8624-C039D75B0D23}"/>
              </a:ext>
            </a:extLst>
          </p:cNvPr>
          <p:cNvSpPr>
            <a:spLocks noGrp="1"/>
          </p:cNvSpPr>
          <p:nvPr>
            <p:ph type="title"/>
          </p:nvPr>
        </p:nvSpPr>
        <p:spPr/>
        <p:txBody>
          <a:bodyPr/>
          <a:lstStyle/>
          <a:p>
            <a:r>
              <a:rPr lang="en-US" dirty="0">
                <a:latin typeface="Calibri"/>
                <a:cs typeface="Calibri"/>
              </a:rPr>
              <a:t>NAMSS Comparison Grid</a:t>
            </a:r>
            <a:endParaRPr lang="en-US" dirty="0"/>
          </a:p>
        </p:txBody>
      </p:sp>
      <p:sp>
        <p:nvSpPr>
          <p:cNvPr id="3" name="Content Placeholder 2">
            <a:extLst>
              <a:ext uri="{FF2B5EF4-FFF2-40B4-BE49-F238E27FC236}">
                <a16:creationId xmlns:a16="http://schemas.microsoft.com/office/drawing/2014/main" id="{3B9E2CFA-EDE4-4DBF-A543-D0A19EAAF658}"/>
              </a:ext>
            </a:extLst>
          </p:cNvPr>
          <p:cNvSpPr>
            <a:spLocks noGrp="1"/>
          </p:cNvSpPr>
          <p:nvPr>
            <p:ph idx="1"/>
          </p:nvPr>
        </p:nvSpPr>
        <p:spPr/>
        <p:txBody>
          <a:bodyPr/>
          <a:lstStyle/>
          <a:p>
            <a:r>
              <a:rPr lang="en-US" dirty="0">
                <a:latin typeface="Calibri"/>
                <a:cs typeface="Calibri"/>
              </a:rPr>
              <a:t>Access provided in your Online Education Center on the NAMSS website at </a:t>
            </a:r>
            <a:r>
              <a:rPr lang="en-US" dirty="0">
                <a:latin typeface="Calibri"/>
                <a:cs typeface="Calibri"/>
                <a:hlinkClick r:id="rId4"/>
              </a:rPr>
              <a:t>https://www.namss.org/Education</a:t>
            </a:r>
            <a:endParaRPr lang="en-US">
              <a:latin typeface="Calibri"/>
              <a:cs typeface="Calibri"/>
            </a:endParaRPr>
          </a:p>
          <a:p>
            <a:r>
              <a:rPr lang="en-US" dirty="0">
                <a:latin typeface="Calibri"/>
                <a:cs typeface="Calibri"/>
              </a:rPr>
              <a:t>Password required</a:t>
            </a:r>
          </a:p>
          <a:p>
            <a:endParaRPr lang="en-US" dirty="0"/>
          </a:p>
        </p:txBody>
      </p:sp>
      <p:sp>
        <p:nvSpPr>
          <p:cNvPr id="4" name="Slide Number Placeholder 3">
            <a:extLst>
              <a:ext uri="{FF2B5EF4-FFF2-40B4-BE49-F238E27FC236}">
                <a16:creationId xmlns:a16="http://schemas.microsoft.com/office/drawing/2014/main" id="{B76FC713-7C7E-4DFC-BEED-B0A174300A36}"/>
              </a:ext>
            </a:extLst>
          </p:cNvPr>
          <p:cNvSpPr>
            <a:spLocks noGrp="1"/>
          </p:cNvSpPr>
          <p:nvPr>
            <p:ph type="sldNum" sz="quarter" idx="4"/>
          </p:nvPr>
        </p:nvSpPr>
        <p:spPr/>
        <p:txBody>
          <a:bodyPr/>
          <a:lstStyle/>
          <a:p>
            <a:pPr>
              <a:defRPr/>
            </a:pPr>
            <a:fld id="{7E896F3D-2AC8-422E-8B3A-F694A4BFA790}" type="slidenum">
              <a:rPr lang="en-US" smtClean="0"/>
              <a:pPr>
                <a:defRPr/>
              </a:pPr>
              <a:t>9</a:t>
            </a:fld>
            <a:endParaRPr lang="en-US" dirty="0"/>
          </a:p>
        </p:txBody>
      </p:sp>
      <p:pic>
        <p:nvPicPr>
          <p:cNvPr id="5" name="Picture 5" descr="Graphical user interface, text, application, chat or text message&#10;&#10;Description automatically generated">
            <a:extLst>
              <a:ext uri="{FF2B5EF4-FFF2-40B4-BE49-F238E27FC236}">
                <a16:creationId xmlns:a16="http://schemas.microsoft.com/office/drawing/2014/main" id="{B55C4D19-F7F0-4EE1-81D7-3DAFCF61CAB6}"/>
              </a:ext>
            </a:extLst>
          </p:cNvPr>
          <p:cNvPicPr>
            <a:picLocks noChangeAspect="1"/>
          </p:cNvPicPr>
          <p:nvPr/>
        </p:nvPicPr>
        <p:blipFill>
          <a:blip r:embed="rId5"/>
          <a:stretch>
            <a:fillRect/>
          </a:stretch>
        </p:blipFill>
        <p:spPr>
          <a:xfrm>
            <a:off x="3427863" y="2800960"/>
            <a:ext cx="4039737" cy="2450260"/>
          </a:xfrm>
          <a:prstGeom prst="rect">
            <a:avLst/>
          </a:prstGeom>
        </p:spPr>
      </p:pic>
    </p:spTree>
    <p:custDataLst>
      <p:tags r:id="rId1"/>
    </p:custDataLst>
    <p:extLst>
      <p:ext uri="{BB962C8B-B14F-4D97-AF65-F5344CB8AC3E}">
        <p14:creationId xmlns:p14="http://schemas.microsoft.com/office/powerpoint/2010/main" val="646735806"/>
      </p:ext>
    </p:extLst>
  </p:cSld>
  <p:clrMapOvr>
    <a:masterClrMapping/>
  </p:clrMapOvr>
  <p:transition spd="med">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vised MSM">
  <a:themeElements>
    <a:clrScheme name="NAMSS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MSS PowerPoint Template">
      <a:majorFont>
        <a:latin typeface="Georgia"/>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noFill/>
        </a:ln>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FFFF00"/>
        </a:solidFill>
      </a:spPr>
      <a:bodyPr wrap="square" rtlCol="0">
        <a:spAutoFit/>
      </a:bodyPr>
      <a:lstStyle>
        <a:defPPr>
          <a:defRPr dirty="0" smtClean="0"/>
        </a:defPPr>
      </a:lstStyle>
    </a:txDef>
  </a:objectDefaults>
  <a:extraClrSchemeLst>
    <a:extraClrScheme>
      <a:clrScheme name="NAMSS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MSS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MSS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MSS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MSS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MSS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MSS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MSS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MSS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MSS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MSS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MSS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MSS_216641-17_CPMSM_PPT" id="{0D0FAD80-E7AB-0B4A-AA38-692885D2974D}" vid="{C466EF9A-3CD8-8646-B9D9-482E668E0229}"/>
    </a:ext>
  </a:extLst>
</a:theme>
</file>

<file path=ppt/theme/theme2.xml><?xml version="1.0" encoding="utf-8"?>
<a:theme xmlns:a="http://schemas.openxmlformats.org/drawingml/2006/main" name="1_Revised MSM">
  <a:themeElements>
    <a:clrScheme name="NAMSS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MSS PowerPoint Template">
      <a:majorFont>
        <a:latin typeface="Georgia"/>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noFill/>
        </a:ln>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FFFF00"/>
        </a:solidFill>
      </a:spPr>
      <a:bodyPr wrap="square" rtlCol="0">
        <a:spAutoFit/>
      </a:bodyPr>
      <a:lstStyle>
        <a:defPPr>
          <a:defRPr dirty="0" smtClean="0"/>
        </a:defPPr>
      </a:lstStyle>
    </a:txDef>
  </a:objectDefaults>
  <a:extraClrSchemeLst>
    <a:extraClrScheme>
      <a:clrScheme name="NAMSS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MSS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MSS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MSS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MSS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MSS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MSS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MSS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MSS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MSS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MSS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MSS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FD9702F-2560-CA4A-B3BE-0BDD79289680}" vid="{D92829EB-2DCB-3A4F-A504-CBC38C14D8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4634</Words>
  <Application>Microsoft Office PowerPoint</Application>
  <PresentationFormat>Widescreen</PresentationFormat>
  <Paragraphs>488</Paragraphs>
  <Slides>32</Slides>
  <Notes>32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Calibri</vt:lpstr>
      <vt:lpstr>Georgia</vt:lpstr>
      <vt:lpstr>Gill Sans MT</vt:lpstr>
      <vt:lpstr>Microsoft Sans Serif</vt:lpstr>
      <vt:lpstr>Symbol</vt:lpstr>
      <vt:lpstr>Times New Roman</vt:lpstr>
      <vt:lpstr>TradeGothic</vt:lpstr>
      <vt:lpstr>Wingdings</vt:lpstr>
      <vt:lpstr>Revised MSM</vt:lpstr>
      <vt:lpstr>1_Revised MSM</vt:lpstr>
      <vt:lpstr>PowerPoint Presentation</vt:lpstr>
      <vt:lpstr>Week 1</vt:lpstr>
      <vt:lpstr>Hello!</vt:lpstr>
      <vt:lpstr>Ground Rules</vt:lpstr>
      <vt:lpstr>Zoom Instructions &amp; Ice Breaker Activities</vt:lpstr>
      <vt:lpstr>Agenda</vt:lpstr>
      <vt:lpstr>Program Schedule</vt:lpstr>
      <vt:lpstr>Course Resources</vt:lpstr>
      <vt:lpstr>NAMSS Comparison Grid</vt:lpstr>
      <vt:lpstr>CPMSM Exam</vt:lpstr>
      <vt:lpstr>CPMSM Exam Resources</vt:lpstr>
      <vt:lpstr>Medical Environments</vt:lpstr>
      <vt:lpstr>Credentialing Drivers</vt:lpstr>
      <vt:lpstr>Management Overview</vt:lpstr>
      <vt:lpstr>Importance of Credentialing</vt:lpstr>
      <vt:lpstr>Importance of Credentialing</vt:lpstr>
      <vt:lpstr>Membership vs Privileges</vt:lpstr>
      <vt:lpstr>Various Liability Theories</vt:lpstr>
      <vt:lpstr>Credentialing Process</vt:lpstr>
      <vt:lpstr>Activity 2.1: Application Processing Steps - TJC</vt:lpstr>
      <vt:lpstr>Debrief TJC Scenario</vt:lpstr>
      <vt:lpstr>Activity 2.1: Application Processing Steps – NCQA (A)</vt:lpstr>
      <vt:lpstr>Debrief NCQA with Medical Director Approval</vt:lpstr>
      <vt:lpstr>Activity 2.1: Application Processing Steps – NCQA (B)</vt:lpstr>
      <vt:lpstr>Debrief NCQA with Credentialing Committee Decision</vt:lpstr>
      <vt:lpstr>Expedited Credentialing – Hospital (TJC and DNV)</vt:lpstr>
      <vt:lpstr>Delegate Authority</vt:lpstr>
      <vt:lpstr>Provider Enrollment Recap</vt:lpstr>
      <vt:lpstr>Activity: Enrollment Terminology Exercise</vt:lpstr>
      <vt:lpstr>Debrief Enrollment Terminology</vt:lpstr>
      <vt:lpstr>Activity: Knowledge Check</vt:lpstr>
      <vt:lpstr>Open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Fry</dc:creator>
  <cp:lastModifiedBy>Mathis, Kat</cp:lastModifiedBy>
  <cp:revision>74</cp:revision>
  <cp:lastPrinted>2020-09-08T18:12:02Z</cp:lastPrinted>
  <dcterms:created xsi:type="dcterms:W3CDTF">2020-07-28T03:30:34Z</dcterms:created>
  <dcterms:modified xsi:type="dcterms:W3CDTF">2022-02-24T23:27:03Z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CBEE8A7C-213A-461C-A4A8-5610F5F13187</vt:lpwstr>
  </property>
  <property fmtid="{D5CDD505-2E9C-101B-9397-08002B2CF9AE}" pid="3" name="ArticulatePath">
    <vt:lpwstr>CPMSM VILT FINAL Week 1 12-2020</vt:lpwstr>
  </property>
</Properties>
</file>