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412" r:id="rId2"/>
    <p:sldId id="408" r:id="rId3"/>
    <p:sldId id="413" r:id="rId4"/>
    <p:sldId id="414" r:id="rId5"/>
    <p:sldId id="427" r:id="rId6"/>
    <p:sldId id="428" r:id="rId7"/>
    <p:sldId id="415" r:id="rId8"/>
    <p:sldId id="416" r:id="rId9"/>
    <p:sldId id="417" r:id="rId10"/>
    <p:sldId id="418" r:id="rId11"/>
    <p:sldId id="419" r:id="rId12"/>
    <p:sldId id="420" r:id="rId13"/>
    <p:sldId id="421" r:id="rId14"/>
    <p:sldId id="422" r:id="rId15"/>
    <p:sldId id="425" r:id="rId16"/>
    <p:sldId id="409" r:id="rId17"/>
    <p:sldId id="404" r:id="rId18"/>
    <p:sldId id="405" r:id="rId19"/>
    <p:sldId id="406" r:id="rId20"/>
    <p:sldId id="423" r:id="rId21"/>
    <p:sldId id="424" r:id="rId22"/>
    <p:sldId id="426" r:id="rId23"/>
    <p:sldId id="411" r:id="rId24"/>
  </p:sldIdLst>
  <p:sldSz cx="12192000" cy="6858000"/>
  <p:notesSz cx="7315200" cy="96012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0" clrIdx="0"/>
  <p:cmAuthor id="2" name="Valerie Fry" initials="VF" lastIdx="6" clrIdx="1">
    <p:extLst>
      <p:ext uri="{19B8F6BF-5375-455C-9EA6-DF929625EA0E}">
        <p15:presenceInfo xmlns:p15="http://schemas.microsoft.com/office/powerpoint/2012/main" userId="62ffa53b140522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2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1AB6E-2566-4438-A7F5-0C7F7EBFAC10}" v="15" dt="2021-07-26T15:16:29.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3" autoAdjust="0"/>
    <p:restoredTop sz="57259" autoAdjust="0"/>
  </p:normalViewPr>
  <p:slideViewPr>
    <p:cSldViewPr snapToGrid="0">
      <p:cViewPr varScale="1">
        <p:scale>
          <a:sx n="50" d="100"/>
          <a:sy n="50" d="100"/>
        </p:scale>
        <p:origin x="1704" y="38"/>
      </p:cViewPr>
      <p:guideLst/>
    </p:cSldViewPr>
  </p:slideViewPr>
  <p:notesTextViewPr>
    <p:cViewPr>
      <p:scale>
        <a:sx n="1" d="1"/>
        <a:sy n="1" d="1"/>
      </p:scale>
      <p:origin x="0" y="0"/>
    </p:cViewPr>
  </p:notesTextViewPr>
  <p:notesViewPr>
    <p:cSldViewPr snapToGrid="0">
      <p:cViewPr varScale="1">
        <p:scale>
          <a:sx n="79" d="100"/>
          <a:sy n="79" d="100"/>
        </p:scale>
        <p:origin x="391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A5DF7DC-E2D4-4B99-A622-A96DD5A6CB89}" type="datetimeFigureOut">
              <a:rPr lang="en-US" smtClean="0"/>
              <a:t>2/24/2022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13CCC94-E797-4783-A291-4F1D3B480055}" type="slidenum">
              <a:rPr lang="en-US" smtClean="0"/>
              <a:t>‹#›</a:t>
            </a:fld>
            <a:endParaRPr lang="en-US"/>
          </a:p>
        </p:txBody>
      </p:sp>
    </p:spTree>
    <p:extLst>
      <p:ext uri="{BB962C8B-B14F-4D97-AF65-F5344CB8AC3E}">
        <p14:creationId xmlns:p14="http://schemas.microsoft.com/office/powerpoint/2010/main" val="321514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3CCC94-E797-4783-A291-4F1D3B480055}" type="slidenum">
              <a:rPr lang="en-US" smtClean="0"/>
              <a:t>1</a:t>
            </a:fld>
            <a:endParaRPr lang="en-US"/>
          </a:p>
        </p:txBody>
      </p:sp>
    </p:spTree>
    <p:extLst>
      <p:ext uri="{BB962C8B-B14F-4D97-AF65-F5344CB8AC3E}">
        <p14:creationId xmlns:p14="http://schemas.microsoft.com/office/powerpoint/2010/main" val="2049664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206431"/>
          </a:xfrm>
        </p:spPr>
        <p:txBody>
          <a:bodyPr/>
          <a:lstStyle/>
          <a:p>
            <a:pPr marL="362480" indent="-362480">
              <a:spcAft>
                <a:spcPts val="1269"/>
              </a:spcAft>
              <a:buFont typeface="+mj-lt"/>
              <a:buAutoNum type="arabicPeriod"/>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According to the HCQIA, at what times must the hospital query the National Practitioner Data Bank for a physician, dentist or other health care practitioner?  </a:t>
            </a:r>
            <a:r>
              <a:rPr lang="en-US" b="1" dirty="0">
                <a:latin typeface="Arial" panose="020B0604020202020204" pitchFamily="34" charset="0"/>
                <a:ea typeface="Times New Roman" panose="02020603050405020304" pitchFamily="18" charset="0"/>
                <a:cs typeface="Arial" panose="020B0604020202020204" pitchFamily="34" charset="0"/>
              </a:rPr>
              <a:t>When applying for a position on its medical staff (initial credentialing), requests for clinical privileges (initial, renewal or new), and every 2 years thereafter.  </a:t>
            </a:r>
          </a:p>
          <a:p>
            <a:pPr marL="361950" indent="-361950" defTabSz="966612">
              <a:spcAft>
                <a:spcPts val="1269"/>
              </a:spcAft>
              <a:buAutoNum type="arabicPeriod"/>
              <a:tabLst>
                <a:tab pos="-241653" algn="l"/>
              </a:tabLst>
              <a:defRPr/>
            </a:pPr>
            <a:endParaRPr lang="en-US" b="1" dirty="0">
              <a:latin typeface="Arial"/>
              <a:ea typeface="Times New Roman" panose="02020603050405020304" pitchFamily="18" charset="0"/>
              <a:cs typeface="Arial"/>
            </a:endParaRPr>
          </a:p>
          <a:p>
            <a:pPr marL="362480" indent="-362480" defTabSz="966612">
              <a:spcAft>
                <a:spcPts val="1269"/>
              </a:spcAft>
              <a:buFont typeface="+mj-lt"/>
              <a:buAutoNum type="arabicPeriod"/>
              <a:tabLst>
                <a:tab pos="-241653" algn="l"/>
              </a:tabLst>
              <a:defRPr/>
            </a:pPr>
            <a:r>
              <a:rPr lang="en-US" dirty="0">
                <a:latin typeface="Arial" panose="020B0604020202020204" pitchFamily="34" charset="0"/>
                <a:ea typeface="Times New Roman" panose="02020603050405020304" pitchFamily="18" charset="0"/>
                <a:cs typeface="Arial" panose="020B0604020202020204" pitchFamily="34" charset="0"/>
              </a:rPr>
              <a:t>What medical staff committee(s) is/are required by Joint Commission hospital standards for the medical staff?  </a:t>
            </a:r>
            <a:r>
              <a:rPr lang="en-US" b="1" dirty="0">
                <a:latin typeface="Arial" panose="020B0604020202020204" pitchFamily="34" charset="0"/>
                <a:ea typeface="Times New Roman" panose="02020603050405020304" pitchFamily="18" charset="0"/>
                <a:cs typeface="Arial" panose="020B0604020202020204" pitchFamily="34" charset="0"/>
              </a:rPr>
              <a:t>Medical Executive Committee</a:t>
            </a:r>
          </a:p>
          <a:p>
            <a:pPr marL="361950" indent="-361950">
              <a:spcAft>
                <a:spcPts val="1269"/>
              </a:spcAft>
              <a:buAutoNum type="arabicPeriod"/>
              <a:tabLst>
                <a:tab pos="-241653" algn="l"/>
              </a:tabLst>
            </a:pPr>
            <a:endParaRPr lang="en-US" b="1" dirty="0">
              <a:latin typeface="Arial"/>
              <a:ea typeface="Times New Roman" panose="02020603050405020304" pitchFamily="18" charset="0"/>
              <a:cs typeface="Arial"/>
            </a:endParaRPr>
          </a:p>
          <a:p>
            <a:pPr marL="361950" indent="-361950">
              <a:spcAft>
                <a:spcPts val="1269"/>
              </a:spcAft>
              <a:buAutoNum type="arabicPeriod"/>
              <a:tabLst>
                <a:tab pos="-241653" algn="l"/>
              </a:tabLst>
            </a:pPr>
            <a:r>
              <a:rPr lang="en-US" dirty="0">
                <a:latin typeface="Arial"/>
                <a:cs typeface="Arial"/>
              </a:rPr>
              <a:t>Under Robert’s Rules of Order, when more than one motion is proposed, which motion takes precedence? </a:t>
            </a:r>
            <a:r>
              <a:rPr lang="en-US" b="1" dirty="0">
                <a:latin typeface="Arial"/>
                <a:cs typeface="Arial"/>
              </a:rPr>
              <a:t> the most recent motion takes precedence over the ones preceding it</a:t>
            </a:r>
          </a:p>
          <a:p>
            <a:pPr marL="361950" indent="-361950">
              <a:spcAft>
                <a:spcPts val="1269"/>
              </a:spcAft>
              <a:buAutoNum type="arabicPeriod"/>
            </a:pPr>
            <a:endParaRPr lang="en-US" b="1" dirty="0">
              <a:latin typeface="Arial"/>
              <a:cs typeface="Arial"/>
            </a:endParaRPr>
          </a:p>
          <a:p>
            <a:pPr marL="361950" indent="-361950">
              <a:spcAft>
                <a:spcPts val="1269"/>
              </a:spcAft>
              <a:buAutoNum type="arabicPeriod"/>
            </a:pPr>
            <a:r>
              <a:rPr lang="en-US" dirty="0">
                <a:latin typeface="Arial"/>
                <a:cs typeface="Arial"/>
              </a:rPr>
              <a:t>True or False:  Voluntary surrender or restriction of clinical privileges for 14 days is reportable to the NPDB. </a:t>
            </a:r>
            <a:r>
              <a:rPr lang="en-US" b="1" dirty="0">
                <a:latin typeface="Arial"/>
                <a:cs typeface="Arial"/>
              </a:rPr>
              <a:t>False</a:t>
            </a:r>
          </a:p>
          <a:p>
            <a:pPr marL="361950" indent="-361950">
              <a:spcAft>
                <a:spcPts val="1269"/>
              </a:spcAft>
              <a:buFontTx/>
              <a:buAutoNum type="arabicPeriod"/>
            </a:pPr>
            <a:endParaRPr lang="en-US" b="1" dirty="0">
              <a:latin typeface="Arial"/>
              <a:cs typeface="Arial"/>
            </a:endParaRPr>
          </a:p>
          <a:p>
            <a:pPr marL="361950" indent="-361950">
              <a:spcAft>
                <a:spcPts val="1269"/>
              </a:spcAft>
              <a:buFontTx/>
              <a:buAutoNum type="arabicPeriod"/>
            </a:pPr>
            <a:r>
              <a:rPr lang="en-US" dirty="0">
                <a:latin typeface="Arial"/>
                <a:cs typeface="Arial"/>
              </a:rPr>
              <a:t>Which specialty is most likely to be granted privileges for surgical management of congenital septal and valvular defects? </a:t>
            </a:r>
            <a:r>
              <a:rPr lang="en-US" b="1" dirty="0">
                <a:latin typeface="Arial"/>
                <a:cs typeface="Arial"/>
              </a:rPr>
              <a:t>Cardiovascular or cardiothoracic surgeon</a:t>
            </a:r>
          </a:p>
          <a:p>
            <a:pPr marR="0" lvl="0">
              <a:spcBef>
                <a:spcPts val="0"/>
              </a:spcBef>
              <a:spcAft>
                <a:spcPts val="0"/>
              </a:spcAft>
            </a:pPr>
            <a:endParaRPr lang="en-US" sz="1200" dirty="0">
              <a:effectLst/>
              <a:latin typeface="Calibri" panose="020F0502020204030204"/>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F13CCC94-E797-4783-A291-4F1D3B480055}" type="slidenum">
              <a:rPr lang="en-US" smtClean="0"/>
              <a:t>10</a:t>
            </a:fld>
            <a:endParaRPr lang="en-US"/>
          </a:p>
        </p:txBody>
      </p:sp>
    </p:spTree>
    <p:extLst>
      <p:ext uri="{BB962C8B-B14F-4D97-AF65-F5344CB8AC3E}">
        <p14:creationId xmlns:p14="http://schemas.microsoft.com/office/powerpoint/2010/main" val="86205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spcAft>
                <a:spcPts val="1269"/>
              </a:spcAft>
              <a:buFont typeface="+mj-lt"/>
              <a:buAutoNum type="arabicPeriod"/>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URAC standards require the organization to provide a written notification to providers within how many days of the credentialing determination? </a:t>
            </a:r>
            <a:r>
              <a:rPr lang="en-US" b="1" dirty="0">
                <a:latin typeface="Arial" panose="020B0604020202020204" pitchFamily="34" charset="0"/>
                <a:ea typeface="Times New Roman" panose="02020603050405020304" pitchFamily="18" charset="0"/>
                <a:cs typeface="Arial" panose="020B0604020202020204" pitchFamily="34" charset="0"/>
              </a:rPr>
              <a:t>10 business days  (Note: NCQA requires within 30 calendar days)</a:t>
            </a:r>
          </a:p>
          <a:p>
            <a:pPr marL="361950" indent="-361950">
              <a:spcAft>
                <a:spcPts val="1269"/>
              </a:spcAft>
              <a:buAutoNum type="arabicPeriod"/>
              <a:tabLst>
                <a:tab pos="-241653" algn="l"/>
              </a:tabLst>
            </a:pPr>
            <a:endParaRPr lang="en-US" b="1" dirty="0">
              <a:latin typeface="Arial"/>
              <a:ea typeface="Times New Roman" panose="02020603050405020304" pitchFamily="18" charset="0"/>
              <a:cs typeface="Arial"/>
            </a:endParaRPr>
          </a:p>
          <a:p>
            <a:pPr marL="362480" indent="-362480">
              <a:spcAft>
                <a:spcPts val="1269"/>
              </a:spcAft>
              <a:buFont typeface="+mj-lt"/>
              <a:buAutoNum type="arabicPeriod"/>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NCQA standards require the organization to have written policies and procedures that delineate certain practitioner rights and to communicate these rights to the practitioner.  Name the three rights that must be provided to applicants.</a:t>
            </a:r>
          </a:p>
          <a:p>
            <a:pPr marL="742950" lvl="1" indent="-285750">
              <a:buFont typeface="Arial" panose="020B0604020202020204" pitchFamily="34" charset="0"/>
              <a:buChar char="•"/>
              <a:tabLst>
                <a:tab pos="-241653" algn="l"/>
              </a:tabLst>
            </a:pPr>
            <a:r>
              <a:rPr lang="en-US" b="1" dirty="0">
                <a:latin typeface="Arial" panose="020B0604020202020204" pitchFamily="34" charset="0"/>
                <a:ea typeface="Times New Roman" panose="02020603050405020304" pitchFamily="18" charset="0"/>
                <a:cs typeface="Arial" panose="020B0604020202020204" pitchFamily="34" charset="0"/>
              </a:rPr>
              <a:t>Right to correct erroneous information</a:t>
            </a:r>
          </a:p>
          <a:p>
            <a:pPr marL="742950" lvl="1" indent="-285750">
              <a:buFont typeface="Arial" panose="020B0604020202020204" pitchFamily="34" charset="0"/>
              <a:buChar char="•"/>
              <a:tabLst>
                <a:tab pos="-241653" algn="l"/>
              </a:tabLst>
            </a:pPr>
            <a:r>
              <a:rPr lang="en-US" b="1" dirty="0">
                <a:latin typeface="Arial" panose="020B0604020202020204" pitchFamily="34" charset="0"/>
                <a:ea typeface="Times New Roman" panose="02020603050405020304" pitchFamily="18" charset="0"/>
                <a:cs typeface="Arial" panose="020B0604020202020204" pitchFamily="34" charset="0"/>
              </a:rPr>
              <a:t>Right to receive the status of their credentialing or recredentialing application upon request</a:t>
            </a:r>
          </a:p>
          <a:p>
            <a:pPr marL="742950" lvl="1" indent="-285750">
              <a:buFont typeface="Arial" panose="020B0604020202020204" pitchFamily="34" charset="0"/>
              <a:buChar char="•"/>
              <a:tabLst>
                <a:tab pos="-241653" algn="l"/>
              </a:tabLst>
            </a:pPr>
            <a:r>
              <a:rPr lang="en-US" b="1" dirty="0">
                <a:latin typeface="Arial" panose="020B0604020202020204" pitchFamily="34" charset="0"/>
                <a:ea typeface="Times New Roman" panose="02020603050405020304" pitchFamily="18" charset="0"/>
                <a:cs typeface="Arial" panose="020B0604020202020204" pitchFamily="34" charset="0"/>
              </a:rPr>
              <a:t>Right to review information submitted to support their application</a:t>
            </a:r>
          </a:p>
          <a:p>
            <a:pPr>
              <a:tabLst>
                <a:tab pos="-241653"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365760" indent="-365760">
              <a:spcAft>
                <a:spcPts val="1269"/>
              </a:spcAft>
              <a:tabLst>
                <a:tab pos="-241653" algn="l"/>
              </a:tabLst>
            </a:pPr>
            <a:r>
              <a:rPr lang="en-US" dirty="0">
                <a:latin typeface="Arial"/>
                <a:ea typeface="Times New Roman" panose="02020603050405020304" pitchFamily="18" charset="0"/>
                <a:cs typeface="Arial"/>
              </a:rPr>
              <a:t>3.  What is the purpose of the MAC?  </a:t>
            </a:r>
            <a:r>
              <a:rPr lang="en-US" b="1" dirty="0">
                <a:latin typeface="Arial"/>
                <a:ea typeface="Times New Roman" panose="02020603050405020304" pitchFamily="18" charset="0"/>
                <a:cs typeface="Arial"/>
              </a:rPr>
              <a:t>A MAC (or Medicare Administrative Contractor) </a:t>
            </a:r>
            <a:r>
              <a:rPr lang="en-US" b="1" dirty="0">
                <a:latin typeface="Arial"/>
                <a:cs typeface="Arial"/>
              </a:rPr>
              <a:t>provides regional services on behalf of Medicare, including processing claims, enrolling providers and other activities.</a:t>
            </a:r>
          </a:p>
          <a:p>
            <a:pPr>
              <a:spcAft>
                <a:spcPts val="1269"/>
              </a:spcAft>
              <a:tabLst>
                <a:tab pos="-241653" algn="l"/>
              </a:tabLst>
            </a:pPr>
            <a:endParaRPr lang="en-US" dirty="0">
              <a:latin typeface="Arial"/>
              <a:ea typeface="Times New Roman" panose="02020603050405020304" pitchFamily="18" charset="0"/>
              <a:cs typeface="Arial"/>
            </a:endParaRPr>
          </a:p>
          <a:p>
            <a:pPr marL="228600" indent="-228600">
              <a:spcAft>
                <a:spcPts val="1269"/>
              </a:spcAft>
              <a:buAutoNum type="arabicPeriod" startAt="4"/>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HFAP standards allow a hospital to accept the credentialing and privileging decision of another organization (credentialing/privileging by proxy) for teleradiology services. </a:t>
            </a:r>
            <a:r>
              <a:rPr lang="en-US" b="1" dirty="0">
                <a:latin typeface="Arial" panose="020B0604020202020204" pitchFamily="34" charset="0"/>
                <a:ea typeface="Times New Roman" panose="02020603050405020304" pitchFamily="18" charset="0"/>
                <a:cs typeface="Arial" panose="020B0604020202020204" pitchFamily="34" charset="0"/>
              </a:rPr>
              <a:t>True</a:t>
            </a:r>
          </a:p>
          <a:p>
            <a:pPr marL="228600" indent="-228600">
              <a:spcAft>
                <a:spcPts val="1269"/>
              </a:spcAft>
              <a:buAutoNum type="arabicPeriod" startAt="4"/>
              <a:tabLst>
                <a:tab pos="-241653"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228600" indent="-228600">
              <a:spcAft>
                <a:spcPts val="1269"/>
              </a:spcAft>
              <a:buAutoNum type="arabicPeriod" startAt="4"/>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The case of Darling v. Charleston Memorial Community Hospital was significant in that it set aside a long standing doctrine that was applied to hospitals. What is that doctrine? </a:t>
            </a:r>
            <a:r>
              <a:rPr lang="en-US" b="1" dirty="0">
                <a:latin typeface="Arial" panose="020B0604020202020204" pitchFamily="34" charset="0"/>
                <a:ea typeface="Times New Roman" panose="02020603050405020304" pitchFamily="18" charset="0"/>
                <a:cs typeface="Arial" panose="020B0604020202020204" pitchFamily="34" charset="0"/>
              </a:rPr>
              <a:t>Charitable Immunity Doctrine</a:t>
            </a:r>
          </a:p>
        </p:txBody>
      </p:sp>
      <p:sp>
        <p:nvSpPr>
          <p:cNvPr id="4" name="Slide Number Placeholder 3"/>
          <p:cNvSpPr>
            <a:spLocks noGrp="1"/>
          </p:cNvSpPr>
          <p:nvPr>
            <p:ph type="sldNum" sz="quarter" idx="5"/>
          </p:nvPr>
        </p:nvSpPr>
        <p:spPr/>
        <p:txBody>
          <a:bodyPr/>
          <a:lstStyle/>
          <a:p>
            <a:fld id="{F13CCC94-E797-4783-A291-4F1D3B480055}" type="slidenum">
              <a:rPr lang="en-US" smtClean="0"/>
              <a:t>11</a:t>
            </a:fld>
            <a:endParaRPr lang="en-US" dirty="0"/>
          </a:p>
        </p:txBody>
      </p:sp>
    </p:spTree>
    <p:extLst>
      <p:ext uri="{BB962C8B-B14F-4D97-AF65-F5344CB8AC3E}">
        <p14:creationId xmlns:p14="http://schemas.microsoft.com/office/powerpoint/2010/main" val="1141681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spcAft>
                <a:spcPts val="1269"/>
              </a:spcAft>
              <a:buFont typeface="+mj-lt"/>
              <a:buAutoNum type="arabicPeriod"/>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CMS Conditions of Participation for Hospitals require that criteria for selection to the medical staff include evaluation of five areas. One of these is competence. Name the four remaining areas.  </a:t>
            </a:r>
            <a:r>
              <a:rPr lang="en-US" b="1" dirty="0">
                <a:latin typeface="Arial" panose="020B0604020202020204" pitchFamily="34" charset="0"/>
                <a:ea typeface="Times New Roman" panose="02020603050405020304" pitchFamily="18" charset="0"/>
                <a:cs typeface="Arial" panose="020B0604020202020204" pitchFamily="34" charset="0"/>
              </a:rPr>
              <a:t>Character, training, experience, and judgment  (Note: remember by using acronym CCJET)</a:t>
            </a:r>
          </a:p>
          <a:p>
            <a:pPr marL="361950" indent="-361950">
              <a:spcAft>
                <a:spcPts val="1269"/>
              </a:spcAft>
              <a:buAutoNum type="arabicPeriod"/>
              <a:tabLst>
                <a:tab pos="-241653" algn="l"/>
              </a:tabLst>
            </a:pPr>
            <a:endParaRPr lang="en-US" b="1" dirty="0">
              <a:latin typeface="Arial"/>
              <a:ea typeface="Times New Roman" panose="02020603050405020304" pitchFamily="18" charset="0"/>
              <a:cs typeface="Arial"/>
            </a:endParaRPr>
          </a:p>
          <a:p>
            <a:pPr marL="362480" indent="-362480">
              <a:spcAft>
                <a:spcPts val="1269"/>
              </a:spcAft>
              <a:buFont typeface="+mj-lt"/>
              <a:buAutoNum type="arabicPeriod"/>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NCQA requires which three factors prior to provisionally credentialing a provider? </a:t>
            </a:r>
          </a:p>
          <a:p>
            <a:pPr marL="742950" lvl="1" indent="-285750">
              <a:buFont typeface="Arial" panose="020B0604020202020204" pitchFamily="34" charset="0"/>
              <a:buChar char="•"/>
              <a:tabLst>
                <a:tab pos="-241653" algn="l"/>
              </a:tabLst>
            </a:pPr>
            <a:r>
              <a:rPr lang="en-US" b="1" dirty="0">
                <a:latin typeface="Arial" panose="020B0604020202020204" pitchFamily="34" charset="0"/>
                <a:ea typeface="Times New Roman" panose="02020603050405020304" pitchFamily="18" charset="0"/>
                <a:cs typeface="Arial" panose="020B0604020202020204" pitchFamily="34" charset="0"/>
              </a:rPr>
              <a:t>PSV of a current, valid license to practice</a:t>
            </a:r>
          </a:p>
          <a:p>
            <a:pPr marL="742950" lvl="1" indent="-285750">
              <a:buFont typeface="Arial" panose="020B0604020202020204" pitchFamily="34" charset="0"/>
              <a:buChar char="•"/>
              <a:tabLst>
                <a:tab pos="-241653" algn="l"/>
              </a:tabLst>
            </a:pPr>
            <a:r>
              <a:rPr lang="en-US" b="1" dirty="0">
                <a:latin typeface="Arial" panose="020B0604020202020204" pitchFamily="34" charset="0"/>
                <a:ea typeface="Times New Roman" panose="02020603050405020304" pitchFamily="18" charset="0"/>
                <a:cs typeface="Arial" panose="020B0604020202020204" pitchFamily="34" charset="0"/>
              </a:rPr>
              <a:t>PSV of past 5 years of malpractice claims or settlements from the malpractice carrier, or the results of the NPDB query</a:t>
            </a:r>
          </a:p>
          <a:p>
            <a:pPr marL="742950" lvl="1" indent="-285750">
              <a:buFont typeface="Arial" panose="020B0604020202020204" pitchFamily="34" charset="0"/>
              <a:buChar char="•"/>
              <a:tabLst>
                <a:tab pos="-241653" algn="l"/>
              </a:tabLst>
            </a:pPr>
            <a:r>
              <a:rPr lang="en-US" b="1" dirty="0">
                <a:latin typeface="Arial" panose="020B0604020202020204" pitchFamily="34" charset="0"/>
                <a:ea typeface="Times New Roman" panose="02020603050405020304" pitchFamily="18" charset="0"/>
                <a:cs typeface="Arial" panose="020B0604020202020204" pitchFamily="34" charset="0"/>
              </a:rPr>
              <a:t>A current and signed application with attestation</a:t>
            </a:r>
          </a:p>
          <a:p>
            <a:pPr>
              <a:tabLst>
                <a:tab pos="-241653" algn="l"/>
              </a:tabLst>
            </a:pPr>
            <a:endParaRPr lang="en-US" dirty="0">
              <a:latin typeface="Arial" panose="020B0604020202020204" pitchFamily="34" charset="0"/>
              <a:ea typeface="Times New Roman" panose="02020603050405020304" pitchFamily="18" charset="0"/>
              <a:cs typeface="Arial" panose="020B0604020202020204" pitchFamily="34" charset="0"/>
            </a:endParaRPr>
          </a:p>
          <a:p>
            <a:pPr marL="362480" indent="-362480">
              <a:spcAft>
                <a:spcPts val="1269"/>
              </a:spcAft>
              <a:buFont typeface="+mj-lt"/>
              <a:buAutoNum type="arabicPeriod" startAt="3"/>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AAAHC requires a provider to be recredentialed every three years except under what circumstance?  </a:t>
            </a:r>
            <a:r>
              <a:rPr lang="en-US" b="1" dirty="0">
                <a:latin typeface="Arial" panose="020B0604020202020204" pitchFamily="34" charset="0"/>
                <a:ea typeface="Times New Roman" panose="02020603050405020304" pitchFamily="18" charset="0"/>
                <a:cs typeface="Arial" panose="020B0604020202020204" pitchFamily="34" charset="0"/>
              </a:rPr>
              <a:t>Every 3 years unless state law requires more frequently or if the organization cannot recredential a practitioner within the 36 month time frame because the practitioner is on active military leave, maternity leave, or sabbatical.</a:t>
            </a:r>
          </a:p>
          <a:p>
            <a:pPr marL="361950" indent="-361950">
              <a:spcAft>
                <a:spcPts val="1269"/>
              </a:spcAft>
              <a:buAutoNum type="arabicPeriod" startAt="3"/>
              <a:tabLst>
                <a:tab pos="-241653" algn="l"/>
              </a:tabLst>
            </a:pPr>
            <a:endParaRPr lang="en-US" b="1" dirty="0">
              <a:latin typeface="Arial"/>
              <a:cs typeface="Arial"/>
            </a:endParaRPr>
          </a:p>
          <a:p>
            <a:pPr marL="361950" indent="-361950">
              <a:spcAft>
                <a:spcPts val="1269"/>
              </a:spcAft>
              <a:buFont typeface="+mj-lt"/>
              <a:buAutoNum type="arabicPeriod" startAt="3"/>
              <a:tabLst>
                <a:tab pos="-241653" algn="l"/>
              </a:tabLst>
            </a:pPr>
            <a:r>
              <a:rPr lang="en-US" dirty="0">
                <a:latin typeface="Arial"/>
                <a:cs typeface="Arial"/>
              </a:rPr>
              <a:t>How often is the Department of Health and Human services required to report exclusions from participation on Medicare, Medicaid and other Federal health care programs to the NPDB?  </a:t>
            </a:r>
            <a:r>
              <a:rPr lang="en-US" b="1" dirty="0">
                <a:latin typeface="Arial"/>
                <a:cs typeface="Arial"/>
              </a:rPr>
              <a:t>Exclusions are reported to the NPDB monthly</a:t>
            </a:r>
          </a:p>
          <a:p>
            <a:pPr lvl="1" defTabSz="966612">
              <a:tabLst>
                <a:tab pos="-241653" algn="l"/>
              </a:tabLst>
              <a:defRPr/>
            </a:pPr>
            <a:endParaRPr lang="en-US" b="1" dirty="0">
              <a:latin typeface="Calibri"/>
              <a:cs typeface="Calibri"/>
            </a:endParaRPr>
          </a:p>
          <a:p>
            <a:pPr marL="362480" indent="-362480" defTabSz="966612">
              <a:spcAft>
                <a:spcPts val="1269"/>
              </a:spcAft>
              <a:buFont typeface="+mj-lt"/>
              <a:buAutoNum type="arabicPeriod" startAt="5"/>
              <a:tabLst>
                <a:tab pos="-241653" algn="l"/>
              </a:tabLst>
              <a:defRPr/>
            </a:pPr>
            <a:r>
              <a:rPr lang="en-US" dirty="0">
                <a:latin typeface="Arial" panose="020B0604020202020204" pitchFamily="34" charset="0"/>
                <a:cs typeface="Arial" panose="020B0604020202020204" pitchFamily="34" charset="0"/>
              </a:rPr>
              <a:t>What specialty is most likely to be granted privileges for balloon endometrial ablation?  </a:t>
            </a:r>
            <a:r>
              <a:rPr lang="en-US" b="1" dirty="0">
                <a:latin typeface="Arial" panose="020B0604020202020204" pitchFamily="34" charset="0"/>
                <a:ea typeface="Times New Roman" panose="02020603050405020304" pitchFamily="18" charset="0"/>
                <a:cs typeface="Arial" panose="020B0604020202020204" pitchFamily="34" charset="0"/>
              </a:rPr>
              <a:t>Gynecologist or OB-GYN</a:t>
            </a:r>
            <a:endParaRPr lang="en-US" dirty="0">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13CCC94-E797-4783-A291-4F1D3B480055}" type="slidenum">
              <a:rPr lang="en-US" smtClean="0"/>
              <a:t>12</a:t>
            </a:fld>
            <a:endParaRPr lang="en-US"/>
          </a:p>
        </p:txBody>
      </p:sp>
    </p:spTree>
    <p:extLst>
      <p:ext uri="{BB962C8B-B14F-4D97-AF65-F5344CB8AC3E}">
        <p14:creationId xmlns:p14="http://schemas.microsoft.com/office/powerpoint/2010/main" val="1038699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157663"/>
          </a:xfrm>
        </p:spPr>
        <p:txBody>
          <a:bodyPr/>
          <a:lstStyle/>
          <a:p>
            <a:pPr marL="362480" indent="-362480">
              <a:spcAft>
                <a:spcPts val="1269"/>
              </a:spcAft>
              <a:buFont typeface="+mj-lt"/>
              <a:buAutoNum type="arabicPeriod"/>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HFAP standards require a specific document to describe the qualifications and criteria that must be met by a candidate in order for the medical staff to recommend appointment and privileges to the governing body. What is that document? </a:t>
            </a:r>
            <a:r>
              <a:rPr lang="en-US" b="1" dirty="0">
                <a:latin typeface="Arial" panose="020B0604020202020204" pitchFamily="34" charset="0"/>
                <a:ea typeface="Times New Roman" panose="02020603050405020304" pitchFamily="18" charset="0"/>
                <a:cs typeface="Arial" panose="020B0604020202020204" pitchFamily="34" charset="0"/>
              </a:rPr>
              <a:t>Bylaws or appended credentialing manual</a:t>
            </a:r>
            <a:endParaRPr lang="en-US" dirty="0">
              <a:latin typeface="Arial" panose="020B0604020202020204" pitchFamily="34" charset="0"/>
              <a:ea typeface="Times New Roman" panose="02020603050405020304" pitchFamily="18" charset="0"/>
              <a:cs typeface="Arial" panose="020B0604020202020204" pitchFamily="34" charset="0"/>
            </a:endParaRPr>
          </a:p>
          <a:p>
            <a:pPr marL="361950" indent="-361950">
              <a:spcAft>
                <a:spcPts val="1269"/>
              </a:spcAft>
              <a:buAutoNum type="arabicPeriod"/>
              <a:tabLst>
                <a:tab pos="-241653" algn="l"/>
              </a:tabLst>
            </a:pPr>
            <a:endParaRPr lang="en-US" b="1" dirty="0">
              <a:latin typeface="Arial"/>
              <a:ea typeface="Times New Roman" panose="02020603050405020304" pitchFamily="18" charset="0"/>
              <a:cs typeface="Arial"/>
            </a:endParaRPr>
          </a:p>
          <a:p>
            <a:pPr marL="362480" indent="-362480">
              <a:spcAft>
                <a:spcPts val="1269"/>
              </a:spcAft>
              <a:buFont typeface="+mj-lt"/>
              <a:buAutoNum type="arabicPeriod"/>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What date does NCQA use when assessing compliance with timeliness requirements for PSV? </a:t>
            </a:r>
            <a:r>
              <a:rPr lang="en-US" b="1" dirty="0">
                <a:latin typeface="Arial" panose="020B0604020202020204" pitchFamily="34" charset="0"/>
                <a:ea typeface="Times New Roman" panose="02020603050405020304" pitchFamily="18" charset="0"/>
                <a:cs typeface="Arial" panose="020B0604020202020204" pitchFamily="34" charset="0"/>
              </a:rPr>
              <a:t>NCQA uses the decision date of the Credentialing Committee meeting or medical director sign off on clean files when determining whether the 180 or 365 day requirements were met.</a:t>
            </a:r>
            <a:endParaRPr lang="en-US" dirty="0">
              <a:latin typeface="Arial" panose="020B0604020202020204" pitchFamily="34" charset="0"/>
              <a:ea typeface="Times New Roman" panose="02020603050405020304" pitchFamily="18" charset="0"/>
              <a:cs typeface="Arial" panose="020B0604020202020204" pitchFamily="34" charset="0"/>
            </a:endParaRPr>
          </a:p>
          <a:p>
            <a:pPr marL="361950" indent="-361950">
              <a:spcAft>
                <a:spcPts val="1269"/>
              </a:spcAft>
              <a:buAutoNum type="arabicPeriod"/>
              <a:tabLst>
                <a:tab pos="-241653" algn="l"/>
              </a:tabLst>
            </a:pPr>
            <a:endParaRPr lang="en-US" b="1" dirty="0">
              <a:latin typeface="Arial"/>
              <a:ea typeface="Times New Roman" panose="02020603050405020304" pitchFamily="18" charset="0"/>
              <a:cs typeface="Arial"/>
            </a:endParaRPr>
          </a:p>
          <a:p>
            <a:pPr marL="362480" indent="-362480">
              <a:spcAft>
                <a:spcPts val="1269"/>
              </a:spcAft>
              <a:buFont typeface="+mj-lt"/>
              <a:buAutoNum type="arabicPeriod"/>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True or False: According to The Joint Commission standards if a medical staff appointee does not return their application in a timely fashion and the result is that the appointment will lapse, temporary privileges can be granted. </a:t>
            </a:r>
            <a:r>
              <a:rPr lang="en-US" b="1" dirty="0">
                <a:latin typeface="Arial" panose="020B0604020202020204" pitchFamily="34" charset="0"/>
                <a:ea typeface="Times New Roman" panose="02020603050405020304" pitchFamily="18" charset="0"/>
                <a:cs typeface="Arial" panose="020B0604020202020204" pitchFamily="34" charset="0"/>
              </a:rPr>
              <a:t>False. Temporary privileges cannot be granted for this circumstance.</a:t>
            </a:r>
            <a:endParaRPr lang="en-US" dirty="0">
              <a:latin typeface="Arial" panose="020B0604020202020204" pitchFamily="34" charset="0"/>
              <a:ea typeface="Times New Roman" panose="02020603050405020304" pitchFamily="18" charset="0"/>
              <a:cs typeface="Arial" panose="020B0604020202020204" pitchFamily="34" charset="0"/>
            </a:endParaRPr>
          </a:p>
          <a:p>
            <a:pPr marL="361950" indent="-361950">
              <a:spcAft>
                <a:spcPts val="1269"/>
              </a:spcAft>
              <a:buAutoNum type="arabicPeriod"/>
              <a:tabLst>
                <a:tab pos="-241653" algn="l"/>
              </a:tabLst>
            </a:pPr>
            <a:endParaRPr lang="en-US" b="1" dirty="0">
              <a:latin typeface="Arial"/>
              <a:ea typeface="Calibri" panose="020F0502020204030204" pitchFamily="34" charset="0"/>
              <a:cs typeface="Arial"/>
            </a:endParaRPr>
          </a:p>
          <a:p>
            <a:pPr marL="362480" indent="-362480">
              <a:spcAft>
                <a:spcPts val="1269"/>
              </a:spcAft>
              <a:buFont typeface="+mj-lt"/>
              <a:buAutoNum type="arabicPeriod"/>
              <a:tabLst>
                <a:tab pos="-241653"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According to HCQIA, a hospital that fails to report adverse actions may lose its immunity up to what period of time?</a:t>
            </a:r>
            <a:r>
              <a:rPr lang="en-US" b="1" dirty="0">
                <a:latin typeface="Arial" panose="020B0604020202020204" pitchFamily="34" charset="0"/>
                <a:cs typeface="Arial" panose="020B0604020202020204" pitchFamily="34" charset="0"/>
              </a:rPr>
              <a:t> Three years</a:t>
            </a:r>
          </a:p>
          <a:p>
            <a:pPr marL="361950" indent="-361950">
              <a:spcAft>
                <a:spcPts val="1269"/>
              </a:spcAft>
              <a:buAutoNum type="arabicPeriod"/>
              <a:tabLst>
                <a:tab pos="-241653" algn="l"/>
              </a:tabLst>
            </a:pPr>
            <a:endParaRPr lang="en-US" b="1" dirty="0">
              <a:latin typeface="Calibri"/>
              <a:ea typeface="Times New Roman" panose="02020603050405020304" pitchFamily="18" charset="0"/>
              <a:cs typeface="Calibri"/>
            </a:endParaRPr>
          </a:p>
          <a:p>
            <a:pPr marL="362480" indent="-362480">
              <a:spcAft>
                <a:spcPts val="1269"/>
              </a:spcAft>
              <a:buFont typeface="+mj-lt"/>
              <a:buAutoNum type="arabicPeriod"/>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What is the federal law that was enacted for the purpose of encouraging good faith professional review activities?  </a:t>
            </a:r>
            <a:r>
              <a:rPr lang="en-US" b="1" dirty="0">
                <a:latin typeface="Arial" panose="020B0604020202020204" pitchFamily="34" charset="0"/>
                <a:ea typeface="Times New Roman" panose="02020603050405020304" pitchFamily="18" charset="0"/>
                <a:cs typeface="Arial" panose="020B0604020202020204" pitchFamily="34" charset="0"/>
              </a:rPr>
              <a:t>Healthcare Quality Improvement Act of 1986</a:t>
            </a:r>
            <a:endParaRPr lang="en-US" dirty="0">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13CCC94-E797-4783-A291-4F1D3B480055}" type="slidenum">
              <a:rPr lang="en-US" smtClean="0"/>
              <a:t>13</a:t>
            </a:fld>
            <a:endParaRPr lang="en-US"/>
          </a:p>
        </p:txBody>
      </p:sp>
    </p:spTree>
    <p:extLst>
      <p:ext uri="{BB962C8B-B14F-4D97-AF65-F5344CB8AC3E}">
        <p14:creationId xmlns:p14="http://schemas.microsoft.com/office/powerpoint/2010/main" val="1594987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lvl="1"/>
            <a:endParaRPr lang="en-US" i="1" dirty="0"/>
          </a:p>
        </p:txBody>
      </p:sp>
      <p:sp>
        <p:nvSpPr>
          <p:cNvPr id="4" name="Slide Number Placeholder 3"/>
          <p:cNvSpPr>
            <a:spLocks noGrp="1"/>
          </p:cNvSpPr>
          <p:nvPr>
            <p:ph type="sldNum" sz="quarter" idx="5"/>
          </p:nvPr>
        </p:nvSpPr>
        <p:spPr/>
        <p:txBody>
          <a:bodyPr/>
          <a:lstStyle/>
          <a:p>
            <a:fld id="{DC513DD0-0A54-4621-A0D7-08622CF6DD92}" type="slidenum">
              <a:rPr lang="en-US" smtClean="0"/>
              <a:t>14</a:t>
            </a:fld>
            <a:endParaRPr lang="en-US"/>
          </a:p>
        </p:txBody>
      </p:sp>
    </p:spTree>
    <p:extLst>
      <p:ext uri="{BB962C8B-B14F-4D97-AF65-F5344CB8AC3E}">
        <p14:creationId xmlns:p14="http://schemas.microsoft.com/office/powerpoint/2010/main" val="2976133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Great work on that activity. You should now clearly see some exam areas where you aren’t as confident as others. Let’s talk now about creating your own study strategy.</a:t>
            </a:r>
          </a:p>
        </p:txBody>
      </p:sp>
      <p:sp>
        <p:nvSpPr>
          <p:cNvPr id="4" name="Slide Number Placeholder 3"/>
          <p:cNvSpPr>
            <a:spLocks noGrp="1"/>
          </p:cNvSpPr>
          <p:nvPr>
            <p:ph type="sldNum" sz="quarter" idx="5"/>
          </p:nvPr>
        </p:nvSpPr>
        <p:spPr/>
        <p:txBody>
          <a:bodyPr/>
          <a:lstStyle/>
          <a:p>
            <a:fld id="{3426A91D-165E-4685-8726-9BFB03237800}" type="slidenum">
              <a:rPr lang="en-US" smtClean="0"/>
              <a:t>15</a:t>
            </a:fld>
            <a:endParaRPr lang="en-US"/>
          </a:p>
        </p:txBody>
      </p:sp>
    </p:spTree>
    <p:extLst>
      <p:ext uri="{BB962C8B-B14F-4D97-AF65-F5344CB8AC3E}">
        <p14:creationId xmlns:p14="http://schemas.microsoft.com/office/powerpoint/2010/main" val="2015827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ill Sans MT" pitchFamily="34" charset="0"/>
              </a:defRPr>
            </a:lvl1pPr>
            <a:lvl2pPr marL="742522" indent="-285585" eaLnBrk="0" hangingPunct="0">
              <a:defRPr>
                <a:solidFill>
                  <a:schemeClr val="tx1"/>
                </a:solidFill>
                <a:latin typeface="Gill Sans MT" pitchFamily="34" charset="0"/>
              </a:defRPr>
            </a:lvl2pPr>
            <a:lvl3pPr marL="1142342" indent="-228469" eaLnBrk="0" hangingPunct="0">
              <a:defRPr>
                <a:solidFill>
                  <a:schemeClr val="tx1"/>
                </a:solidFill>
                <a:latin typeface="Gill Sans MT" pitchFamily="34" charset="0"/>
              </a:defRPr>
            </a:lvl3pPr>
            <a:lvl4pPr marL="1599276" indent="-228469" eaLnBrk="0" hangingPunct="0">
              <a:defRPr>
                <a:solidFill>
                  <a:schemeClr val="tx1"/>
                </a:solidFill>
                <a:latin typeface="Gill Sans MT" pitchFamily="34" charset="0"/>
              </a:defRPr>
            </a:lvl4pPr>
            <a:lvl5pPr marL="2056213" indent="-228469" eaLnBrk="0" hangingPunct="0">
              <a:defRPr>
                <a:solidFill>
                  <a:schemeClr val="tx1"/>
                </a:solidFill>
                <a:latin typeface="Gill Sans MT" pitchFamily="34" charset="0"/>
              </a:defRPr>
            </a:lvl5pPr>
            <a:lvl6pPr marL="2513149" indent="-228469" eaLnBrk="0" fontAlgn="base" hangingPunct="0">
              <a:spcBef>
                <a:spcPct val="0"/>
              </a:spcBef>
              <a:spcAft>
                <a:spcPct val="0"/>
              </a:spcAft>
              <a:defRPr>
                <a:solidFill>
                  <a:schemeClr val="tx1"/>
                </a:solidFill>
                <a:latin typeface="Gill Sans MT" pitchFamily="34" charset="0"/>
              </a:defRPr>
            </a:lvl6pPr>
            <a:lvl7pPr marL="2970086" indent="-228469" eaLnBrk="0" fontAlgn="base" hangingPunct="0">
              <a:spcBef>
                <a:spcPct val="0"/>
              </a:spcBef>
              <a:spcAft>
                <a:spcPct val="0"/>
              </a:spcAft>
              <a:defRPr>
                <a:solidFill>
                  <a:schemeClr val="tx1"/>
                </a:solidFill>
                <a:latin typeface="Gill Sans MT" pitchFamily="34" charset="0"/>
              </a:defRPr>
            </a:lvl7pPr>
            <a:lvl8pPr marL="3427020" indent="-228469" eaLnBrk="0" fontAlgn="base" hangingPunct="0">
              <a:spcBef>
                <a:spcPct val="0"/>
              </a:spcBef>
              <a:spcAft>
                <a:spcPct val="0"/>
              </a:spcAft>
              <a:defRPr>
                <a:solidFill>
                  <a:schemeClr val="tx1"/>
                </a:solidFill>
                <a:latin typeface="Gill Sans MT" pitchFamily="34" charset="0"/>
              </a:defRPr>
            </a:lvl8pPr>
            <a:lvl9pPr marL="3883955" indent="-228469" eaLnBrk="0" fontAlgn="base" hangingPunct="0">
              <a:spcBef>
                <a:spcPct val="0"/>
              </a:spcBef>
              <a:spcAft>
                <a:spcPct val="0"/>
              </a:spcAft>
              <a:defRPr>
                <a:solidFill>
                  <a:schemeClr val="tx1"/>
                </a:solidFill>
                <a:latin typeface="Gill Sans MT"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8B36A9-8222-4BCB-95A0-27CAF6F73018}"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7459"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74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800" b="0" dirty="0">
                <a:solidFill>
                  <a:srgbClr val="545454"/>
                </a:solidFill>
                <a:latin typeface="Lato" panose="020F0502020204030203" pitchFamily="34" charset="0"/>
              </a:rPr>
              <a:t>We talked about this in your online course this week. Remember that your brain takes time to transfer learning from short-term to long-term memory. Cramming doesn’t allow that to happen and is usually ineffective. We recommend you take your time in preparing for the exam in order to have the best retention of all the information.</a:t>
            </a:r>
          </a:p>
          <a:p>
            <a:pPr>
              <a:buFont typeface="Symbol" panose="05050102010706020507" pitchFamily="18" charset="2"/>
              <a:buNone/>
            </a:pPr>
            <a:endParaRPr lang="en-US" sz="1800" dirty="0">
              <a:solidFill>
                <a:srgbClr val="545454"/>
              </a:solidFill>
              <a:latin typeface="Lato" panose="020F0502020204030203" pitchFamily="34" charset="0"/>
            </a:endParaRPr>
          </a:p>
          <a:p>
            <a:r>
              <a:rPr lang="en-US" sz="1800" b="0" dirty="0">
                <a:solidFill>
                  <a:srgbClr val="545454"/>
                </a:solidFill>
                <a:latin typeface="Lato" panose="020F0502020204030203" pitchFamily="34" charset="0"/>
              </a:rPr>
              <a:t>Let’s take a look at some study skills that you might find helpful.  Most of these you probably learned in elementary school and perfected by the time you finished high school.</a:t>
            </a:r>
            <a:endParaRPr lang="en-US" sz="1800" b="0" dirty="0">
              <a:solidFill>
                <a:prstClr val="black"/>
              </a:solidFill>
              <a:latin typeface="Microsoft Sans Serif" panose="020B0604020202020204" pitchFamily="34" charset="0"/>
            </a:endParaRPr>
          </a:p>
          <a:p>
            <a:pPr>
              <a:buFont typeface="Symbol" panose="05050102010706020507" pitchFamily="18" charset="2"/>
              <a:buNone/>
            </a:pPr>
            <a:endParaRPr lang="en-US" sz="1800" b="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51777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Rot="1" noChangeAspect="1" noChangeArrowheads="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xfrm>
            <a:off x="780630" y="4788934"/>
            <a:ext cx="6241627" cy="45355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a:t>Explain</a:t>
            </a:r>
            <a:r>
              <a:rPr lang="en-US" b="1" dirty="0"/>
              <a:t> </a:t>
            </a:r>
            <a:r>
              <a:rPr lang="en-US" dirty="0"/>
              <a:t>that there are some best practices for studying that can be helpful.</a:t>
            </a:r>
            <a:endParaRPr lang="en-US" sz="1100" dirty="0"/>
          </a:p>
          <a:p>
            <a:pPr marL="664358" lvl="1" indent="-181188">
              <a:buFont typeface="Arial" panose="020B0604020202020204" pitchFamily="34" charset="0"/>
              <a:buChar char="•"/>
            </a:pPr>
            <a:r>
              <a:rPr lang="en-US" dirty="0"/>
              <a:t>Studying can be habit forming.</a:t>
            </a:r>
          </a:p>
          <a:p>
            <a:pPr marL="1147529" lvl="2" indent="-181188">
              <a:buFont typeface="Courier New" panose="02070309020205020404" pitchFamily="49" charset="0"/>
              <a:buChar char="o"/>
            </a:pPr>
            <a:r>
              <a:rPr lang="en-US" dirty="0"/>
              <a:t>If you use a consistent approach to studying, it will become a supportive habit.</a:t>
            </a:r>
          </a:p>
          <a:p>
            <a:pPr marL="664358" lvl="1" indent="-181188">
              <a:buFont typeface="Arial" panose="020B0604020202020204" pitchFamily="34" charset="0"/>
              <a:buChar char="•"/>
            </a:pPr>
            <a:r>
              <a:rPr lang="en-US" dirty="0"/>
              <a:t>Create a supportive studying environment.</a:t>
            </a:r>
          </a:p>
          <a:p>
            <a:pPr marL="1147529" lvl="2" indent="-181188">
              <a:buFont typeface="Courier New" panose="02070309020205020404" pitchFamily="49" charset="0"/>
              <a:buChar char="o"/>
            </a:pPr>
            <a:r>
              <a:rPr lang="en-US" dirty="0"/>
              <a:t>Where will you study? Make sure it works for you.</a:t>
            </a:r>
          </a:p>
          <a:p>
            <a:pPr marL="664358" lvl="1" indent="-181188">
              <a:buFont typeface="Arial" panose="020B0604020202020204" pitchFamily="34" charset="0"/>
              <a:buChar char="•"/>
            </a:pPr>
            <a:r>
              <a:rPr lang="en-US" dirty="0"/>
              <a:t>Learn high-level concepts first.</a:t>
            </a:r>
          </a:p>
          <a:p>
            <a:pPr marL="1147529" lvl="2" indent="-181188">
              <a:buFont typeface="Courier New" panose="02070309020205020404" pitchFamily="49" charset="0"/>
              <a:buChar char="o"/>
            </a:pPr>
            <a:r>
              <a:rPr lang="en-US" dirty="0"/>
              <a:t>Get the big picture, then fill in the details, - this often works best, though there are people who like to learn all the details and then build the big picture.</a:t>
            </a:r>
            <a:endParaRPr lang="en-US" sz="1100" dirty="0"/>
          </a:p>
          <a:p>
            <a:pPr marL="664358" lvl="1" indent="-181188">
              <a:buFont typeface="Arial" panose="020B0604020202020204" pitchFamily="34" charset="0"/>
              <a:buChar char="•"/>
            </a:pPr>
            <a:r>
              <a:rPr lang="en-US" dirty="0"/>
              <a:t>Use mnemonics.</a:t>
            </a:r>
          </a:p>
          <a:p>
            <a:pPr marL="1147529" lvl="2" indent="-181188">
              <a:buFont typeface="Courier New" panose="02070309020205020404" pitchFamily="49" charset="0"/>
              <a:buChar char="o"/>
            </a:pPr>
            <a:r>
              <a:rPr lang="en-US" dirty="0"/>
              <a:t>Ask if someone can explain what these are.</a:t>
            </a:r>
          </a:p>
          <a:p>
            <a:pPr marL="1147529" lvl="2" indent="-181188">
              <a:buFont typeface="Courier New" panose="02070309020205020404" pitchFamily="49" charset="0"/>
              <a:buChar char="o"/>
            </a:pPr>
            <a:r>
              <a:rPr lang="en-US" dirty="0"/>
              <a:t>A device to help memorize things</a:t>
            </a:r>
          </a:p>
          <a:p>
            <a:pPr marL="1147529" lvl="2" indent="-181188">
              <a:buFont typeface="Courier New" panose="02070309020205020404" pitchFamily="49" charset="0"/>
              <a:buChar char="o"/>
            </a:pPr>
            <a:r>
              <a:rPr lang="en-US" dirty="0"/>
              <a:t>Examples:</a:t>
            </a:r>
          </a:p>
          <a:p>
            <a:pPr marL="1630698" lvl="3" indent="-181188">
              <a:buFont typeface="Wingdings" panose="05000000000000000000" pitchFamily="2" charset="2"/>
              <a:buChar char="§"/>
            </a:pPr>
            <a:r>
              <a:rPr lang="en-US" dirty="0"/>
              <a:t>CRAM  (Can’t remember any more)</a:t>
            </a:r>
          </a:p>
          <a:p>
            <a:pPr marL="1630698" lvl="3" indent="-181188">
              <a:buFont typeface="Wingdings" panose="05000000000000000000" pitchFamily="2" charset="2"/>
              <a:buChar char="§"/>
            </a:pPr>
            <a:r>
              <a:rPr lang="en-US" dirty="0"/>
              <a:t>Notes represented by the lines on the treble clef staff: Every Good Boy Does Fine  - EGBDF</a:t>
            </a:r>
          </a:p>
          <a:p>
            <a:pPr marL="1630698" lvl="3" indent="-181188">
              <a:buFont typeface="Wingdings" panose="05000000000000000000" pitchFamily="2" charset="2"/>
              <a:buChar char="§"/>
            </a:pPr>
            <a:r>
              <a:rPr lang="en-US" dirty="0"/>
              <a:t>CCJET – we just learned this one.  Who can tell us what this acronym stands for?  (Answer: character, competence, judgment, experience, training  - the Medicare Conditions of Participation criteria for selection of medical staff should be based on.)</a:t>
            </a:r>
          </a:p>
          <a:p>
            <a:pPr marL="664358" lvl="1" indent="-181188">
              <a:buFont typeface="Arial" panose="020B0604020202020204" pitchFamily="34" charset="0"/>
              <a:buChar char="•"/>
            </a:pPr>
            <a:r>
              <a:rPr lang="en-US" dirty="0"/>
              <a:t>Take breaks.</a:t>
            </a:r>
          </a:p>
          <a:p>
            <a:pPr marL="1147529" lvl="2" indent="-181188">
              <a:buFont typeface="Courier New" panose="02070309020205020404" pitchFamily="49" charset="0"/>
              <a:buChar char="o"/>
            </a:pPr>
            <a:r>
              <a:rPr lang="en-US" dirty="0"/>
              <a:t>You need to be relaxed and refreshed to study well.</a:t>
            </a:r>
          </a:p>
          <a:p>
            <a:pPr marL="664358" lvl="1" indent="-181188">
              <a:buFont typeface="Arial" panose="020B0604020202020204" pitchFamily="34" charset="0"/>
              <a:buChar char="•"/>
            </a:pPr>
            <a:r>
              <a:rPr lang="en-US" dirty="0"/>
              <a:t>Keep a reminder pad handy.</a:t>
            </a:r>
          </a:p>
          <a:p>
            <a:pPr marL="1147529" lvl="2" indent="-181188">
              <a:buFont typeface="Courier New" panose="02070309020205020404" pitchFamily="49" charset="0"/>
              <a:buChar char="o"/>
            </a:pPr>
            <a:r>
              <a:rPr lang="en-US" dirty="0"/>
              <a:t>If you think of something else you must do – write it down so you won’t forget it, and then get back to work!</a:t>
            </a:r>
          </a:p>
          <a:p>
            <a:r>
              <a:rPr lang="en-US" dirty="0"/>
              <a:t> </a:t>
            </a:r>
            <a:endParaRPr lang="en-US" sz="1100" dirty="0"/>
          </a:p>
          <a:p>
            <a:r>
              <a:rPr lang="en-US" b="1" dirty="0"/>
              <a:t>Note </a:t>
            </a:r>
            <a:r>
              <a:rPr lang="en-US" dirty="0"/>
              <a:t>that while study groups and chat lines can be very helpful, the information provided by participants may be opinion or facility specific. Be cautious about “second hand” information on accreditation standards. It’s always better to go directly to the source.</a:t>
            </a:r>
            <a:endParaRPr lang="en-US" sz="1100" dirty="0"/>
          </a:p>
          <a:p>
            <a:r>
              <a:rPr lang="en-US" dirty="0"/>
              <a:t> </a:t>
            </a:r>
            <a:endParaRPr lang="en-US" sz="1100" dirty="0"/>
          </a:p>
          <a:p>
            <a:r>
              <a:rPr lang="en-US" b="1" dirty="0"/>
              <a:t>Ask </a:t>
            </a:r>
            <a:r>
              <a:rPr lang="en-US" dirty="0"/>
              <a:t>if anyone has any other tips. </a:t>
            </a:r>
          </a:p>
        </p:txBody>
      </p:sp>
    </p:spTree>
    <p:extLst>
      <p:ext uri="{BB962C8B-B14F-4D97-AF65-F5344CB8AC3E}">
        <p14:creationId xmlns:p14="http://schemas.microsoft.com/office/powerpoint/2010/main" val="633846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Rot="1" noChangeAspect="1" noChangeArrowheads="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p:cNvSpPr>
            <a:spLocks noGrp="1" noChangeArrowheads="1"/>
          </p:cNvSpPr>
          <p:nvPr>
            <p:ph type="body" idx="1"/>
          </p:nvPr>
        </p:nvSpPr>
        <p:spPr bwMode="auto">
          <a:xfrm>
            <a:off x="731520" y="4620577"/>
            <a:ext cx="5852160" cy="41942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Explain </a:t>
            </a:r>
            <a:r>
              <a:rPr lang="en-US" dirty="0"/>
              <a:t>that now that they understand their own learning preferences, and have a variety of study strategies to work with, participants are in a position to develop a study plan to fully prepare for the test.</a:t>
            </a:r>
          </a:p>
          <a:p>
            <a:r>
              <a:rPr lang="en-US" dirty="0"/>
              <a:t> </a:t>
            </a:r>
          </a:p>
          <a:p>
            <a:r>
              <a:rPr lang="en-US" b="1" dirty="0"/>
              <a:t>Ask </a:t>
            </a:r>
            <a:r>
              <a:rPr lang="en-US" b="0" dirty="0"/>
              <a:t> them to turn to their</a:t>
            </a:r>
            <a:r>
              <a:rPr lang="en-US" dirty="0"/>
              <a:t> weekly Study Plan Worksheet in their Participant Guide page </a:t>
            </a:r>
            <a:r>
              <a:rPr lang="en-US" dirty="0" smtClean="0"/>
              <a:t>86. </a:t>
            </a:r>
            <a:endParaRPr lang="en-US" dirty="0"/>
          </a:p>
          <a:p>
            <a:endParaRPr lang="en-US" b="1" dirty="0"/>
          </a:p>
          <a:p>
            <a:r>
              <a:rPr lang="en-US" b="0" dirty="0"/>
              <a:t>As you have been going through the modules we have asked you to make notes over areas that you were uncomfortable or unfamiliar.  Now it is time to formalize your study plan.  Here are some of the questions you should include in your study plan.</a:t>
            </a:r>
          </a:p>
          <a:p>
            <a:endParaRPr lang="en-US" dirty="0"/>
          </a:p>
          <a:p>
            <a:pPr marL="664546" lvl="1" indent="-181240">
              <a:buFont typeface="Arial" panose="020B0604020202020204" pitchFamily="34" charset="0"/>
              <a:buChar char="•"/>
            </a:pPr>
            <a:r>
              <a:rPr lang="en-US" dirty="0"/>
              <a:t>W</a:t>
            </a:r>
            <a:r>
              <a:rPr lang="en-US" altLang="en-US" dirty="0">
                <a:ea typeface="Times New Roman" pitchFamily="18" charset="0"/>
                <a:cs typeface="Times New Roman" pitchFamily="18" charset="0"/>
              </a:rPr>
              <a:t>hat areas of the exam do you need to focus on?</a:t>
            </a:r>
            <a:endParaRPr lang="en-US" altLang="en-US" dirty="0">
              <a:cs typeface="Arial" pitchFamily="34" charset="0"/>
            </a:endParaRPr>
          </a:p>
          <a:p>
            <a:pPr marL="664358" lvl="1" indent="-181188">
              <a:spcBef>
                <a:spcPct val="0"/>
              </a:spcBef>
              <a:buFont typeface="Arial" panose="020B0604020202020204" pitchFamily="34" charset="0"/>
              <a:buChar char="•"/>
              <a:tabLst>
                <a:tab pos="4663932" algn="l"/>
              </a:tabLst>
            </a:pPr>
            <a:r>
              <a:rPr lang="en-US" altLang="en-US" dirty="0">
                <a:ea typeface="Times New Roman" pitchFamily="18" charset="0"/>
                <a:cs typeface="Times New Roman" pitchFamily="18" charset="0"/>
              </a:rPr>
              <a:t>Where will you do most of your studying? How does this location support your learning style preferences?</a:t>
            </a:r>
            <a:endParaRPr lang="en-US" altLang="en-US" dirty="0">
              <a:cs typeface="Arial" pitchFamily="34" charset="0"/>
            </a:endParaRPr>
          </a:p>
          <a:p>
            <a:pPr marL="664358" lvl="1" indent="-181188">
              <a:spcBef>
                <a:spcPct val="0"/>
              </a:spcBef>
              <a:buFont typeface="Arial" panose="020B0604020202020204" pitchFamily="34" charset="0"/>
              <a:buChar char="•"/>
              <a:tabLst>
                <a:tab pos="4663932" algn="l"/>
              </a:tabLst>
            </a:pPr>
            <a:r>
              <a:rPr lang="en-US" altLang="en-US" dirty="0">
                <a:ea typeface="Times New Roman" pitchFamily="18" charset="0"/>
                <a:cs typeface="Times New Roman" pitchFamily="18" charset="0"/>
              </a:rPr>
              <a:t>What learning strategies will you use effectively to support your learning style preferences?</a:t>
            </a:r>
            <a:endParaRPr lang="en-US" altLang="en-US" dirty="0">
              <a:cs typeface="Arial" pitchFamily="34" charset="0"/>
            </a:endParaRPr>
          </a:p>
          <a:p>
            <a:pPr marL="664358" lvl="1" indent="-181188">
              <a:spcBef>
                <a:spcPct val="0"/>
              </a:spcBef>
              <a:buFont typeface="Arial" panose="020B0604020202020204" pitchFamily="34" charset="0"/>
              <a:buChar char="•"/>
              <a:tabLst>
                <a:tab pos="4663932" algn="l"/>
              </a:tabLst>
            </a:pPr>
            <a:r>
              <a:rPr lang="en-US" altLang="en-US" dirty="0">
                <a:ea typeface="Times New Roman" pitchFamily="18" charset="0"/>
                <a:cs typeface="Times New Roman" pitchFamily="18" charset="0"/>
              </a:rPr>
              <a:t>What is the date of your exam?</a:t>
            </a:r>
            <a:endParaRPr lang="en-US" altLang="en-US" dirty="0">
              <a:ea typeface="Calibri" pitchFamily="34" charset="0"/>
              <a:cs typeface="Times New Roman" pitchFamily="18" charset="0"/>
            </a:endParaRPr>
          </a:p>
          <a:p>
            <a:endParaRPr lang="en-US" altLang="en-US" b="1" dirty="0">
              <a:ea typeface="Calibri" pitchFamily="34" charset="0"/>
              <a:cs typeface="Times New Roman" pitchFamily="18" charset="0"/>
            </a:endParaRPr>
          </a:p>
          <a:p>
            <a:pPr lvl="0"/>
            <a:r>
              <a:rPr lang="en-US" altLang="en-US" b="1" dirty="0">
                <a:ea typeface="Calibri" pitchFamily="34" charset="0"/>
                <a:cs typeface="Times New Roman" pitchFamily="18" charset="0"/>
              </a:rPr>
              <a:t>Study Plan </a:t>
            </a:r>
            <a:r>
              <a:rPr lang="en-US" altLang="en-US" b="1" dirty="0" smtClean="0">
                <a:ea typeface="Calibri" pitchFamily="34" charset="0"/>
                <a:cs typeface="Times New Roman" pitchFamily="18" charset="0"/>
              </a:rPr>
              <a:t>Worksheet – Part</a:t>
            </a:r>
            <a:r>
              <a:rPr lang="en-US" altLang="en-US" b="1" baseline="0" dirty="0" smtClean="0">
                <a:ea typeface="Calibri" pitchFamily="34" charset="0"/>
                <a:cs typeface="Times New Roman" pitchFamily="18" charset="0"/>
              </a:rPr>
              <a:t> 2, on Page 87</a:t>
            </a:r>
            <a:endParaRPr lang="en-US" altLang="en-US" b="1" dirty="0">
              <a:ea typeface="Calibri" pitchFamily="34" charset="0"/>
              <a:cs typeface="Times New Roman" pitchFamily="18" charset="0"/>
            </a:endParaRPr>
          </a:p>
          <a:p>
            <a:pPr lvl="0"/>
            <a:r>
              <a:rPr lang="en-US" altLang="en-US" dirty="0">
                <a:ea typeface="Times New Roman" pitchFamily="18" charset="0"/>
                <a:cs typeface="Times New Roman" pitchFamily="18" charset="0"/>
              </a:rPr>
              <a:t>For each week, between now and your exam, which topics and strategies will you use to prepare? </a:t>
            </a:r>
          </a:p>
          <a:p>
            <a:pPr lvl="0"/>
            <a:endParaRPr lang="en-US" altLang="en-US" dirty="0">
              <a:ea typeface="Times New Roman" pitchFamily="18" charset="0"/>
              <a:cs typeface="Times New Roman" pitchFamily="18" charset="0"/>
            </a:endParaRPr>
          </a:p>
          <a:p>
            <a:pPr lvl="0"/>
            <a:r>
              <a:rPr lang="en-US" b="1" dirty="0"/>
              <a:t>Debrief </a:t>
            </a:r>
            <a:r>
              <a:rPr lang="en-US" dirty="0"/>
              <a:t>by asking for examples of how participants plan to prepare for the exam.</a:t>
            </a:r>
            <a:r>
              <a:rPr lang="en-US" altLang="en-US" b="1" dirty="0">
                <a:ea typeface="Calibri" pitchFamily="34" charset="0"/>
                <a:cs typeface="Times New Roman" pitchFamily="18" charset="0"/>
              </a:rPr>
              <a:t> </a:t>
            </a:r>
            <a:endParaRPr lang="en-US" altLang="en-US" dirty="0">
              <a:cs typeface="Arial" pitchFamily="34" charset="0"/>
            </a:endParaRPr>
          </a:p>
          <a:p>
            <a:endParaRPr lang="en-US" dirty="0">
              <a:latin typeface="Arial" charset="0"/>
            </a:endParaRPr>
          </a:p>
        </p:txBody>
      </p:sp>
      <p:sp>
        <p:nvSpPr>
          <p:cNvPr id="3" name="Rectangle 2"/>
          <p:cNvSpPr>
            <a:spLocks noChangeArrowheads="1"/>
          </p:cNvSpPr>
          <p:nvPr/>
        </p:nvSpPr>
        <p:spPr bwMode="auto">
          <a:xfrm>
            <a:off x="568962" y="7161581"/>
            <a:ext cx="2393374" cy="183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7691" tIns="724526" rIns="684275" bIns="818446" numCol="1" anchor="ctr" anchorCtr="0" compatLnSpc="1">
            <a:prstTxWarp prst="textNoShape">
              <a:avLst/>
            </a:prstTxWarp>
            <a:spAutoFit/>
          </a:bodyPr>
          <a:lstStyle/>
          <a:p>
            <a:pPr defTabSz="966340" fontAlgn="base">
              <a:spcBef>
                <a:spcPct val="0"/>
              </a:spcBef>
              <a:spcAft>
                <a:spcPct val="0"/>
              </a:spcAft>
              <a:defRPr/>
            </a:pPr>
            <a:r>
              <a:rPr lang="en-US" altLang="en-US" sz="1900" b="1" dirty="0">
                <a:solidFill>
                  <a:srgbClr val="000000"/>
                </a:solidFill>
                <a:latin typeface="Arial Narrow" pitchFamily="34" charset="0"/>
                <a:ea typeface="Calibri" pitchFamily="34" charset="0"/>
                <a:cs typeface="Times New Roman" pitchFamily="18" charset="0"/>
              </a:rPr>
              <a:t>	</a:t>
            </a:r>
            <a:endParaRPr lang="en-US" altLang="en-US" sz="1900" dirty="0">
              <a:solidFill>
                <a:srgbClr val="000000"/>
              </a:solidFill>
              <a:latin typeface="Arial" pitchFamily="34" charset="0"/>
              <a:cs typeface="Arial" pitchFamily="34" charset="0"/>
            </a:endParaRPr>
          </a:p>
        </p:txBody>
      </p:sp>
      <p:sp>
        <p:nvSpPr>
          <p:cNvPr id="4" name="Rectangle 3"/>
          <p:cNvSpPr>
            <a:spLocks noChangeArrowheads="1"/>
          </p:cNvSpPr>
          <p:nvPr/>
        </p:nvSpPr>
        <p:spPr bwMode="auto">
          <a:xfrm>
            <a:off x="799256" y="8035552"/>
            <a:ext cx="1424944" cy="233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7691" tIns="737944" rIns="697691" bIns="818446" numCol="1" anchor="ctr" anchorCtr="0" compatLnSpc="1">
            <a:prstTxWarp prst="textNoShape">
              <a:avLst/>
            </a:prstTxWarp>
            <a:spAutoFit/>
          </a:bodyPr>
          <a:lstStyle>
            <a:lvl1pPr>
              <a:tabLst>
                <a:tab pos="4413250" algn="l"/>
              </a:tabLst>
              <a:defRPr>
                <a:solidFill>
                  <a:schemeClr val="tx1"/>
                </a:solidFill>
                <a:latin typeface="Arial" pitchFamily="34" charset="0"/>
                <a:cs typeface="Arial" pitchFamily="34" charset="0"/>
              </a:defRPr>
            </a:lvl1pPr>
            <a:lvl2pPr>
              <a:tabLst>
                <a:tab pos="4413250" algn="l"/>
              </a:tabLst>
              <a:defRPr>
                <a:solidFill>
                  <a:schemeClr val="tx1"/>
                </a:solidFill>
                <a:latin typeface="Arial" pitchFamily="34" charset="0"/>
                <a:cs typeface="Arial" pitchFamily="34" charset="0"/>
              </a:defRPr>
            </a:lvl2pPr>
            <a:lvl3pPr>
              <a:tabLst>
                <a:tab pos="4413250" algn="l"/>
              </a:tabLst>
              <a:defRPr>
                <a:solidFill>
                  <a:schemeClr val="tx1"/>
                </a:solidFill>
                <a:latin typeface="Arial" pitchFamily="34" charset="0"/>
                <a:cs typeface="Arial" pitchFamily="34" charset="0"/>
              </a:defRPr>
            </a:lvl3pPr>
            <a:lvl4pPr>
              <a:tabLst>
                <a:tab pos="4413250" algn="l"/>
              </a:tabLst>
              <a:defRPr>
                <a:solidFill>
                  <a:schemeClr val="tx1"/>
                </a:solidFill>
                <a:latin typeface="Arial" pitchFamily="34" charset="0"/>
                <a:cs typeface="Arial" pitchFamily="34" charset="0"/>
              </a:defRPr>
            </a:lvl4pPr>
            <a:lvl5pPr>
              <a:tabLst>
                <a:tab pos="4413250" algn="l"/>
              </a:tabLst>
              <a:defRPr>
                <a:solidFill>
                  <a:schemeClr val="tx1"/>
                </a:solidFill>
                <a:latin typeface="Arial" pitchFamily="34" charset="0"/>
                <a:cs typeface="Arial" pitchFamily="34" charset="0"/>
              </a:defRPr>
            </a:lvl5pPr>
            <a:lvl6pPr fontAlgn="base">
              <a:spcBef>
                <a:spcPct val="0"/>
              </a:spcBef>
              <a:spcAft>
                <a:spcPct val="0"/>
              </a:spcAft>
              <a:tabLst>
                <a:tab pos="4413250" algn="l"/>
              </a:tabLst>
              <a:defRPr>
                <a:solidFill>
                  <a:schemeClr val="tx1"/>
                </a:solidFill>
                <a:latin typeface="Arial" pitchFamily="34" charset="0"/>
                <a:cs typeface="Arial" pitchFamily="34" charset="0"/>
              </a:defRPr>
            </a:lvl6pPr>
            <a:lvl7pPr fontAlgn="base">
              <a:spcBef>
                <a:spcPct val="0"/>
              </a:spcBef>
              <a:spcAft>
                <a:spcPct val="0"/>
              </a:spcAft>
              <a:tabLst>
                <a:tab pos="4413250" algn="l"/>
              </a:tabLst>
              <a:defRPr>
                <a:solidFill>
                  <a:schemeClr val="tx1"/>
                </a:solidFill>
                <a:latin typeface="Arial" pitchFamily="34" charset="0"/>
                <a:cs typeface="Arial" pitchFamily="34" charset="0"/>
              </a:defRPr>
            </a:lvl7pPr>
            <a:lvl8pPr fontAlgn="base">
              <a:spcBef>
                <a:spcPct val="0"/>
              </a:spcBef>
              <a:spcAft>
                <a:spcPct val="0"/>
              </a:spcAft>
              <a:tabLst>
                <a:tab pos="4413250" algn="l"/>
              </a:tabLst>
              <a:defRPr>
                <a:solidFill>
                  <a:schemeClr val="tx1"/>
                </a:solidFill>
                <a:latin typeface="Arial" pitchFamily="34" charset="0"/>
                <a:cs typeface="Arial" pitchFamily="34" charset="0"/>
              </a:defRPr>
            </a:lvl8pPr>
            <a:lvl9pPr fontAlgn="base">
              <a:spcBef>
                <a:spcPct val="0"/>
              </a:spcBef>
              <a:spcAft>
                <a:spcPct val="0"/>
              </a:spcAft>
              <a:tabLst>
                <a:tab pos="4413250" algn="l"/>
              </a:tabLst>
              <a:defRPr>
                <a:solidFill>
                  <a:schemeClr val="tx1"/>
                </a:solidFill>
                <a:latin typeface="Arial" pitchFamily="34" charset="0"/>
                <a:cs typeface="Arial" pitchFamily="34" charset="0"/>
              </a:defRPr>
            </a:lvl9pPr>
          </a:lstStyle>
          <a:p>
            <a:pPr defTabSz="966340" eaLnBrk="0" fontAlgn="base" hangingPunct="0">
              <a:spcBef>
                <a:spcPct val="0"/>
              </a:spcBef>
              <a:spcAft>
                <a:spcPct val="0"/>
              </a:spcAft>
              <a:tabLst>
                <a:tab pos="4663932" algn="l"/>
              </a:tabLst>
              <a:defRPr/>
            </a:pPr>
            <a:r>
              <a:rPr lang="en-US" altLang="en-US" sz="1200" dirty="0">
                <a:solidFill>
                  <a:srgbClr val="000000"/>
                </a:solidFill>
                <a:ea typeface="Calibri" pitchFamily="34" charset="0"/>
                <a:cs typeface="Times New Roman" pitchFamily="18" charset="0"/>
              </a:rPr>
              <a:t/>
            </a:r>
            <a:br>
              <a:rPr lang="en-US" altLang="en-US" sz="1200" dirty="0">
                <a:solidFill>
                  <a:srgbClr val="000000"/>
                </a:solidFill>
                <a:ea typeface="Calibri" pitchFamily="34" charset="0"/>
                <a:cs typeface="Times New Roman" pitchFamily="18" charset="0"/>
              </a:rPr>
            </a:br>
            <a:endParaRPr lang="en-US" altLang="en-US" sz="600" dirty="0">
              <a:solidFill>
                <a:srgbClr val="000000"/>
              </a:solidFill>
            </a:endParaRPr>
          </a:p>
          <a:p>
            <a:pPr defTabSz="966340" eaLnBrk="0" fontAlgn="base" hangingPunct="0">
              <a:spcBef>
                <a:spcPct val="0"/>
              </a:spcBef>
              <a:spcAft>
                <a:spcPct val="0"/>
              </a:spcAft>
              <a:tabLst>
                <a:tab pos="4663932" algn="l"/>
              </a:tabLst>
              <a:defRPr/>
            </a:pPr>
            <a:r>
              <a:rPr lang="en-US" altLang="en-US" sz="1200" dirty="0">
                <a:solidFill>
                  <a:srgbClr val="000000"/>
                </a:solidFill>
                <a:ea typeface="Calibri" pitchFamily="34" charset="0"/>
                <a:cs typeface="Times New Roman" pitchFamily="18" charset="0"/>
              </a:rPr>
              <a:t/>
            </a:r>
            <a:br>
              <a:rPr lang="en-US" altLang="en-US" sz="1200" dirty="0">
                <a:solidFill>
                  <a:srgbClr val="000000"/>
                </a:solidFill>
                <a:ea typeface="Calibri" pitchFamily="34" charset="0"/>
                <a:cs typeface="Times New Roman" pitchFamily="18" charset="0"/>
              </a:rPr>
            </a:br>
            <a:endParaRPr lang="en-US" altLang="en-US" sz="1900" dirty="0">
              <a:solidFill>
                <a:srgbClr val="000000"/>
              </a:solidFill>
            </a:endParaRPr>
          </a:p>
        </p:txBody>
      </p:sp>
    </p:spTree>
    <p:extLst>
      <p:ext uri="{BB962C8B-B14F-4D97-AF65-F5344CB8AC3E}">
        <p14:creationId xmlns:p14="http://schemas.microsoft.com/office/powerpoint/2010/main" val="2921180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Explain</a:t>
            </a:r>
            <a:r>
              <a:rPr lang="en-US" dirty="0"/>
              <a:t> that, for many people, working with others is an effective way to support independent study. Consider setting up a study group with some of the members of this class.   You can each take turns emailing questions to each other periodically just to keep information fresh and each other motivated.</a:t>
            </a:r>
          </a:p>
          <a:p>
            <a:endParaRPr lang="en-US" dirty="0"/>
          </a:p>
          <a:p>
            <a:r>
              <a:rPr lang="en-US" dirty="0"/>
              <a:t>A study group can help you stay on your study schedule and you can share learning strategies with others. You can also share your expertise – which is also a great way to learn. Finally, study groups can be done either in person, online or over the phone. </a:t>
            </a:r>
          </a:p>
          <a:p>
            <a:endParaRPr lang="en-US" dirty="0"/>
          </a:p>
        </p:txBody>
      </p:sp>
    </p:spTree>
    <p:extLst>
      <p:ext uri="{BB962C8B-B14F-4D97-AF65-F5344CB8AC3E}">
        <p14:creationId xmlns:p14="http://schemas.microsoft.com/office/powerpoint/2010/main" val="301971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Rot="1" noChangeAspect="1" noChangeArrowheads="1" noTextEdit="1"/>
          </p:cNvSpPr>
          <p:nvPr>
            <p:ph type="sldImg"/>
          </p:nvPr>
        </p:nvSpPr>
        <p:spPr bwMode="auto">
          <a:xfrm>
            <a:off x="777875" y="1200150"/>
            <a:ext cx="5759450"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dirty="0"/>
              <a:t>We’ve reached the end of the program and you have learned and reviewed a lot of key information. Today we are going to give you an opportunity to assess your own level of knowledge and build a personalized study plan.</a:t>
            </a:r>
          </a:p>
          <a:p>
            <a:pPr eaLnBrk="1" hangingPunct="1">
              <a:spcBef>
                <a:spcPct val="0"/>
              </a:spcBef>
            </a:pPr>
            <a:endParaRPr lang="en-US" b="1" dirty="0"/>
          </a:p>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4287803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5"/>
          </p:nvPr>
        </p:nvSpPr>
        <p:spPr/>
        <p:txBody>
          <a:bodyPr/>
          <a:lstStyle/>
          <a:p>
            <a:fld id="{F13CCC94-E797-4783-A291-4F1D3B480055}" type="slidenum">
              <a:rPr lang="en-US" smtClean="0"/>
              <a:t>20</a:t>
            </a:fld>
            <a:endParaRPr lang="en-US"/>
          </a:p>
        </p:txBody>
      </p:sp>
    </p:spTree>
    <p:extLst>
      <p:ext uri="{BB962C8B-B14F-4D97-AF65-F5344CB8AC3E}">
        <p14:creationId xmlns:p14="http://schemas.microsoft.com/office/powerpoint/2010/main" val="2146885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p:txBody>
      </p:sp>
      <p:sp>
        <p:nvSpPr>
          <p:cNvPr id="4" name="Slide Number Placeholder 3"/>
          <p:cNvSpPr>
            <a:spLocks noGrp="1"/>
          </p:cNvSpPr>
          <p:nvPr>
            <p:ph type="sldNum" sz="quarter" idx="5"/>
          </p:nvPr>
        </p:nvSpPr>
        <p:spPr/>
        <p:txBody>
          <a:bodyPr/>
          <a:lstStyle/>
          <a:p>
            <a:fld id="{F13CCC94-E797-4783-A291-4F1D3B480055}" type="slidenum">
              <a:rPr lang="en-US" smtClean="0"/>
              <a:t>21</a:t>
            </a:fld>
            <a:endParaRPr lang="en-US"/>
          </a:p>
        </p:txBody>
      </p:sp>
    </p:spTree>
    <p:extLst>
      <p:ext uri="{BB962C8B-B14F-4D97-AF65-F5344CB8AC3E}">
        <p14:creationId xmlns:p14="http://schemas.microsoft.com/office/powerpoint/2010/main" val="670254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it. Remember to get plenty of sleep before your exam. It may be tempting but don’t spend the night before staying up late trying to cram. Take a break, let your brain rest, </a:t>
            </a:r>
            <a:r>
              <a:rPr lang="en-US" baseline="0" dirty="0"/>
              <a:t>eat a good breakfast, be confident, and relax.  Know where your study location is located, leave in plenty of time, etc.  Be prepared to lock up your keys and phone, don’t take a lot of valuables in, etc.</a:t>
            </a:r>
            <a:endParaRPr lang="en-US" dirty="0"/>
          </a:p>
        </p:txBody>
      </p:sp>
      <p:sp>
        <p:nvSpPr>
          <p:cNvPr id="4" name="Slide Number Placeholder 3"/>
          <p:cNvSpPr>
            <a:spLocks noGrp="1"/>
          </p:cNvSpPr>
          <p:nvPr>
            <p:ph type="sldNum" sz="quarter" idx="10"/>
          </p:nvPr>
        </p:nvSpPr>
        <p:spPr/>
        <p:txBody>
          <a:bodyPr/>
          <a:lstStyle/>
          <a:p>
            <a:fld id="{3426A91D-165E-4685-8726-9BFB03237800}" type="slidenum">
              <a:rPr lang="en-US" smtClean="0"/>
              <a:t>22</a:t>
            </a:fld>
            <a:endParaRPr lang="en-US"/>
          </a:p>
        </p:txBody>
      </p:sp>
    </p:spTree>
    <p:extLst>
      <p:ext uri="{BB962C8B-B14F-4D97-AF65-F5344CB8AC3E}">
        <p14:creationId xmlns:p14="http://schemas.microsoft.com/office/powerpoint/2010/main" val="3470410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CC94-E797-4783-A291-4F1D3B480055}" type="slidenum">
              <a:rPr lang="en-US" smtClean="0"/>
              <a:t>23</a:t>
            </a:fld>
            <a:endParaRPr lang="en-US"/>
          </a:p>
        </p:txBody>
      </p:sp>
    </p:spTree>
    <p:extLst>
      <p:ext uri="{BB962C8B-B14F-4D97-AF65-F5344CB8AC3E}">
        <p14:creationId xmlns:p14="http://schemas.microsoft.com/office/powerpoint/2010/main" val="355276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612">
              <a:defRPr/>
            </a:pPr>
            <a:r>
              <a:rPr lang="en-US" dirty="0"/>
              <a:t>As a reminder, here are the ground rules we discussed last week and ones we’d like to follow again this week. Please click the green check if you agree to follow these rules and are ready to continue. If you aren’t comfortable or want to add something to this list please hit the red x and we’ll talk about it.</a:t>
            </a:r>
          </a:p>
          <a:p>
            <a:pPr defTabSz="966612">
              <a:defRPr/>
            </a:pPr>
            <a:endParaRPr lang="en-US" dirty="0"/>
          </a:p>
          <a:p>
            <a:r>
              <a:rPr lang="en-US" i="1" dirty="0">
                <a:solidFill>
                  <a:srgbClr val="FF0000"/>
                </a:solidFill>
              </a:rPr>
              <a:t>Wait for participant responses, if any red x’s appear unmute the individual and address their concern. Once everyone is green, move on to the next slide.</a:t>
            </a:r>
          </a:p>
        </p:txBody>
      </p:sp>
      <p:sp>
        <p:nvSpPr>
          <p:cNvPr id="4" name="Slide Number Placeholder 3"/>
          <p:cNvSpPr>
            <a:spLocks noGrp="1"/>
          </p:cNvSpPr>
          <p:nvPr>
            <p:ph type="sldNum" sz="quarter" idx="5"/>
          </p:nvPr>
        </p:nvSpPr>
        <p:spPr/>
        <p:txBody>
          <a:bodyPr/>
          <a:lstStyle/>
          <a:p>
            <a:fld id="{16DFDFC2-D9C0-4054-B3C6-3BA371BED1C7}" type="slidenum">
              <a:rPr lang="en-US" smtClean="0"/>
              <a:t>3</a:t>
            </a:fld>
            <a:endParaRPr lang="en-US"/>
          </a:p>
        </p:txBody>
      </p:sp>
    </p:spTree>
    <p:extLst>
      <p:ext uri="{BB962C8B-B14F-4D97-AF65-F5344CB8AC3E}">
        <p14:creationId xmlns:p14="http://schemas.microsoft.com/office/powerpoint/2010/main" val="219519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DFDFC2-D9C0-4054-B3C6-3BA371BED1C7}" type="slidenum">
              <a:rPr lang="en-US" smtClean="0"/>
              <a:t>4</a:t>
            </a:fld>
            <a:endParaRPr lang="en-US"/>
          </a:p>
        </p:txBody>
      </p:sp>
    </p:spTree>
    <p:extLst>
      <p:ext uri="{BB962C8B-B14F-4D97-AF65-F5344CB8AC3E}">
        <p14:creationId xmlns:p14="http://schemas.microsoft.com/office/powerpoint/2010/main" val="8259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Week 4, </a:t>
            </a:r>
            <a:r>
              <a:rPr lang="en-US" dirty="0" smtClean="0"/>
              <a:t>the </a:t>
            </a:r>
            <a:r>
              <a:rPr lang="en-US" dirty="0" err="1" smtClean="0"/>
              <a:t>moduele</a:t>
            </a:r>
            <a:r>
              <a:rPr lang="en-US" baseline="0" dirty="0" smtClean="0"/>
              <a:t> </a:t>
            </a:r>
            <a:r>
              <a:rPr lang="en-US" dirty="0" smtClean="0"/>
              <a:t>covered </a:t>
            </a:r>
            <a:r>
              <a:rPr lang="en-US" dirty="0"/>
              <a:t>in more detail the 5 management functions utilized by a medical services manager.  These include Planning, Organizing, Staffing, Influencing and Controlling.  We learned that budgeting is included in two management functions:  Planning where a budget is developed and Controlling where a budget is administered and monitored.  </a:t>
            </a:r>
          </a:p>
          <a:p>
            <a:endParaRPr lang="en-US" dirty="0"/>
          </a:p>
          <a:p>
            <a:r>
              <a:rPr lang="en-US" dirty="0"/>
              <a:t>Another topic discussed was the use of Committees to efficiently carry out the required functions of an organization as outlined in its bylaws, policies and/or procedures, many of which are required by accrediting and regulatory bodies such as credentialing, peer review and quality improvement activities.  Requirements for committees vary among each accrediting body.  To effectively use committees, there are various functions of meeting management that must occur, including extensive planning activities, agenda development, running the meeting and taking minutes.  The use of Robert’s Rules of Order is the predominant method of parliamentary procedure for meetings.  Common rules discussed in the module include motion, amend a motion, call the question, table a motion, adopt and adjourn.</a:t>
            </a:r>
          </a:p>
          <a:p>
            <a:endParaRPr lang="en-US" dirty="0"/>
          </a:p>
          <a:p>
            <a:r>
              <a:rPr lang="en-US" dirty="0"/>
              <a:t>The final area of department operations addressed the assessment, implementation and utilization of an information system to manage the complex processes of credentialing and privileging.  MSPs play a critical role as subject matter experts when selecting a database for their organization.</a:t>
            </a:r>
          </a:p>
          <a:p>
            <a:endParaRPr lang="en-US" dirty="0"/>
          </a:p>
          <a:p>
            <a:r>
              <a:rPr lang="en-US" b="1" dirty="0"/>
              <a:t>Ask: </a:t>
            </a:r>
            <a:r>
              <a:rPr lang="en-US" dirty="0"/>
              <a:t>Does anyone have any questions about these aspects of Department Operations?</a:t>
            </a:r>
          </a:p>
          <a:p>
            <a:endParaRPr lang="en-US" dirty="0"/>
          </a:p>
        </p:txBody>
      </p:sp>
      <p:sp>
        <p:nvSpPr>
          <p:cNvPr id="4" name="Slide Number Placeholder 3"/>
          <p:cNvSpPr>
            <a:spLocks noGrp="1"/>
          </p:cNvSpPr>
          <p:nvPr>
            <p:ph type="sldNum" sz="quarter" idx="5"/>
          </p:nvPr>
        </p:nvSpPr>
        <p:spPr/>
        <p:txBody>
          <a:bodyPr/>
          <a:lstStyle/>
          <a:p>
            <a:fld id="{F13CCC94-E797-4783-A291-4F1D3B480055}" type="slidenum">
              <a:rPr lang="en-US" smtClean="0"/>
              <a:t>5</a:t>
            </a:fld>
            <a:endParaRPr lang="en-US"/>
          </a:p>
        </p:txBody>
      </p:sp>
    </p:spTree>
    <p:extLst>
      <p:ext uri="{BB962C8B-B14F-4D97-AF65-F5344CB8AC3E}">
        <p14:creationId xmlns:p14="http://schemas.microsoft.com/office/powerpoint/2010/main" val="163847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management review included several topics that a medical services manager should be aware of and may possibly be responsible for within the medical staff services department.  Onboarding is a multi-phase process involving many different areas of an organization.</a:t>
            </a:r>
          </a:p>
          <a:p>
            <a:endParaRPr lang="en-US" dirty="0"/>
          </a:p>
          <a:p>
            <a:r>
              <a:rPr lang="en-US" b="1" dirty="0"/>
              <a:t>Ask which areas are specific to employed practitioners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Contracting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 Resources</a:t>
            </a:r>
          </a:p>
          <a:p>
            <a:r>
              <a:rPr lang="en-US" dirty="0"/>
              <a:t>Underwriting</a:t>
            </a:r>
          </a:p>
          <a:p>
            <a:r>
              <a:rPr lang="en-US" dirty="0"/>
              <a:t>Enrollment</a:t>
            </a:r>
          </a:p>
          <a:p>
            <a:endParaRPr lang="en-US" dirty="0"/>
          </a:p>
          <a:p>
            <a:r>
              <a:rPr lang="en-US" dirty="0"/>
              <a:t>These include orienting a new practitioner after his or her medical staff membership and/or privileges have been approved by the governing body.  Orientation is critical to ensuring the success of the new practitioner by providing the necessary organization information and training pertinent to his or her specialty.</a:t>
            </a:r>
          </a:p>
          <a:p>
            <a:endParaRPr lang="en-US" dirty="0"/>
          </a:p>
          <a:p>
            <a:r>
              <a:rPr lang="en-US" dirty="0"/>
              <a:t>As practitioner information changes, the MSP may be tasked with communicating these changes throughout the organization, including office information changes, new or revised privileges, and changes in medical staff status.  If a practitioner resigns or is terminated, timely notification is critical so that badge and system access can be disabled.  In the event a resignation or termination meets criteria to be reported to the NPDB, the MSP will most likely be involved in this process.</a:t>
            </a:r>
          </a:p>
          <a:p>
            <a:endParaRPr lang="en-US" dirty="0"/>
          </a:p>
          <a:p>
            <a:r>
              <a:rPr lang="en-US" dirty="0"/>
              <a:t>Another topic discussed was the appropriate management of responding to requests for information to both internal and external parties.  An exercise was included in the online module.  </a:t>
            </a:r>
          </a:p>
          <a:p>
            <a:endParaRPr lang="en-US" dirty="0"/>
          </a:p>
          <a:p>
            <a:r>
              <a:rPr lang="en-US" b="1" dirty="0"/>
              <a:t>Ask</a:t>
            </a:r>
            <a:r>
              <a:rPr lang="en-US" dirty="0"/>
              <a:t> if any students have questions on the exercise or the module.</a:t>
            </a:r>
          </a:p>
        </p:txBody>
      </p:sp>
      <p:sp>
        <p:nvSpPr>
          <p:cNvPr id="4" name="Slide Number Placeholder 3"/>
          <p:cNvSpPr>
            <a:spLocks noGrp="1"/>
          </p:cNvSpPr>
          <p:nvPr>
            <p:ph type="sldNum" sz="quarter" idx="5"/>
          </p:nvPr>
        </p:nvSpPr>
        <p:spPr/>
        <p:txBody>
          <a:bodyPr/>
          <a:lstStyle/>
          <a:p>
            <a:fld id="{F13CCC94-E797-4783-A291-4F1D3B480055}" type="slidenum">
              <a:rPr lang="en-US" smtClean="0"/>
              <a:t>6</a:t>
            </a:fld>
            <a:endParaRPr lang="en-US"/>
          </a:p>
        </p:txBody>
      </p:sp>
    </p:spTree>
    <p:extLst>
      <p:ext uri="{BB962C8B-B14F-4D97-AF65-F5344CB8AC3E}">
        <p14:creationId xmlns:p14="http://schemas.microsoft.com/office/powerpoint/2010/main" val="209453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dirty="0">
                <a:solidFill>
                  <a:srgbClr val="000000"/>
                </a:solidFill>
              </a:rPr>
              <a:t>We’d like to start this session by challenging you and seeing what you remember from our online course in the form of a few quiz questions. We’re going to send out </a:t>
            </a:r>
            <a:r>
              <a:rPr lang="en-US" dirty="0" smtClean="0">
                <a:solidFill>
                  <a:srgbClr val="000000"/>
                </a:solidFill>
              </a:rPr>
              <a:t>five </a:t>
            </a:r>
            <a:r>
              <a:rPr lang="en-US" dirty="0">
                <a:solidFill>
                  <a:srgbClr val="000000"/>
                </a:solidFill>
              </a:rPr>
              <a:t>different quiz questions, one at a time. For each question you’ll have a few moments to select your answer, then we’ll project the results on screen and discuss them. </a:t>
            </a:r>
            <a:r>
              <a:rPr lang="en-US" dirty="0"/>
              <a:t>​</a:t>
            </a:r>
          </a:p>
          <a:p>
            <a:pPr algn="l" rtl="0" fontAlgn="base"/>
            <a:r>
              <a:rPr lang="en-US" dirty="0"/>
              <a:t>​</a:t>
            </a:r>
          </a:p>
          <a:p>
            <a:pPr algn="l" rtl="0" fontAlgn="base"/>
            <a:r>
              <a:rPr lang="en-US" i="1" dirty="0">
                <a:solidFill>
                  <a:srgbClr val="000000"/>
                </a:solidFill>
              </a:rPr>
              <a:t>Work with the NAMSS staff member to run through the polling questions below. Discuss each answer as they are projected onscreen.</a:t>
            </a:r>
            <a:r>
              <a:rPr lang="en-US" dirty="0"/>
              <a:t>​  </a:t>
            </a:r>
            <a:r>
              <a:rPr lang="en-US" i="1" dirty="0">
                <a:solidFill>
                  <a:srgbClr val="000000"/>
                </a:solidFill>
              </a:rPr>
              <a:t>Estimated time 20 minutes.</a:t>
            </a:r>
            <a:r>
              <a:rPr lang="en-US" dirty="0"/>
              <a:t>​</a:t>
            </a:r>
            <a:endParaRPr lang="en-US" dirty="0">
              <a:ea typeface="Calibri" panose="020F0502020204030204" pitchFamily="34" charset="0"/>
            </a:endParaRPr>
          </a:p>
          <a:p>
            <a:pPr marL="362480" indent="-362480">
              <a:lnSpc>
                <a:spcPts val="1411"/>
              </a:lnSpc>
              <a:buSzPts val="1100"/>
              <a:buFont typeface="Calibri" panose="020F0502020204030204" pitchFamily="34" charset="0"/>
              <a:buAutoNum type="arabicPeriod"/>
              <a:tabLst>
                <a:tab pos="614873" algn="l"/>
              </a:tabLst>
            </a:pPr>
            <a:endParaRPr lang="en-US" dirty="0">
              <a:latin typeface="Arial" panose="020B0604020202020204" pitchFamily="34" charset="0"/>
              <a:ea typeface="Calibri" panose="020F0502020204030204" pitchFamily="34" charset="0"/>
            </a:endParaRPr>
          </a:p>
          <a:p>
            <a:pPr marL="362480" indent="-362480">
              <a:lnSpc>
                <a:spcPts val="1411"/>
              </a:lnSpc>
              <a:buSzPts val="1100"/>
              <a:buFont typeface="Calibri" panose="020F0502020204030204" pitchFamily="34" charset="0"/>
              <a:buAutoNum type="arabicPeriod"/>
              <a:tabLst>
                <a:tab pos="614873" algn="l"/>
              </a:tabLst>
            </a:pPr>
            <a:r>
              <a:rPr lang="en-US" dirty="0">
                <a:latin typeface="Arial" panose="020B0604020202020204" pitchFamily="34" charset="0"/>
                <a:ea typeface="Calibri" panose="020F0502020204030204" pitchFamily="34" charset="0"/>
              </a:rPr>
              <a:t>Robert’s Rules of Order is an example</a:t>
            </a:r>
            <a:r>
              <a:rPr lang="en-US" spc="-111" dirty="0">
                <a:latin typeface="Arial" panose="020B0604020202020204" pitchFamily="34" charset="0"/>
                <a:ea typeface="Calibri" panose="020F0502020204030204" pitchFamily="34" charset="0"/>
              </a:rPr>
              <a:t> </a:t>
            </a:r>
            <a:r>
              <a:rPr lang="en-US" dirty="0">
                <a:latin typeface="Arial" panose="020B0604020202020204" pitchFamily="34" charset="0"/>
                <a:ea typeface="Calibri" panose="020F0502020204030204" pitchFamily="34" charset="0"/>
              </a:rPr>
              <a:t>of</a:t>
            </a:r>
          </a:p>
          <a:p>
            <a:pPr marL="785372" lvl="1" indent="-302066">
              <a:lnSpc>
                <a:spcPts val="1395"/>
              </a:lnSpc>
              <a:buSzPts val="1100"/>
              <a:buFont typeface="Calibri" panose="020F0502020204030204" pitchFamily="34" charset="0"/>
              <a:buAutoNum type="alphaLcPeriod"/>
              <a:tabLst>
                <a:tab pos="1102206" algn="l"/>
              </a:tabLst>
            </a:pPr>
            <a:r>
              <a:rPr lang="en-US" spc="-5" dirty="0">
                <a:latin typeface="Arial" panose="020B0604020202020204" pitchFamily="34" charset="0"/>
                <a:ea typeface="Calibri" panose="020F0502020204030204" pitchFamily="34" charset="0"/>
              </a:rPr>
              <a:t>executive</a:t>
            </a:r>
            <a:r>
              <a:rPr lang="en-US" spc="-48" dirty="0">
                <a:latin typeface="Arial" panose="020B0604020202020204" pitchFamily="34" charset="0"/>
                <a:ea typeface="Calibri" panose="020F0502020204030204" pitchFamily="34" charset="0"/>
              </a:rPr>
              <a:t> </a:t>
            </a:r>
            <a:r>
              <a:rPr lang="en-US" spc="-5" dirty="0">
                <a:latin typeface="Arial" panose="020B0604020202020204" pitchFamily="34" charset="0"/>
                <a:ea typeface="Calibri" panose="020F0502020204030204" pitchFamily="34" charset="0"/>
              </a:rPr>
              <a:t>privilege</a:t>
            </a:r>
          </a:p>
          <a:p>
            <a:pPr marL="785372" lvl="1" indent="-302066">
              <a:lnSpc>
                <a:spcPts val="1401"/>
              </a:lnSpc>
              <a:buSzPts val="1100"/>
              <a:buFont typeface="Calibri" panose="020F0502020204030204" pitchFamily="34" charset="0"/>
              <a:buAutoNum type="alphaLcPeriod"/>
              <a:tabLst>
                <a:tab pos="1102206" algn="l"/>
              </a:tabLst>
            </a:pPr>
            <a:r>
              <a:rPr lang="en-US" b="1" u="sng" spc="-5" dirty="0">
                <a:latin typeface="Arial" panose="020B0604020202020204" pitchFamily="34" charset="0"/>
                <a:ea typeface="Calibri" panose="020F0502020204030204" pitchFamily="34" charset="0"/>
              </a:rPr>
              <a:t>parliamentary</a:t>
            </a:r>
            <a:r>
              <a:rPr lang="en-US" b="1" u="sng" spc="-37" dirty="0">
                <a:latin typeface="Arial" panose="020B0604020202020204" pitchFamily="34" charset="0"/>
                <a:ea typeface="Calibri" panose="020F0502020204030204" pitchFamily="34" charset="0"/>
              </a:rPr>
              <a:t> </a:t>
            </a:r>
            <a:r>
              <a:rPr lang="en-US" b="1" u="sng" spc="-5" dirty="0">
                <a:latin typeface="Arial" panose="020B0604020202020204" pitchFamily="34" charset="0"/>
                <a:ea typeface="Calibri" panose="020F0502020204030204" pitchFamily="34" charset="0"/>
              </a:rPr>
              <a:t>procedure</a:t>
            </a:r>
          </a:p>
          <a:p>
            <a:pPr marL="785372" lvl="1" indent="-302066">
              <a:spcBef>
                <a:spcPts val="5"/>
              </a:spcBef>
              <a:buSzPts val="1100"/>
              <a:buFont typeface="Calibri" panose="020F0502020204030204" pitchFamily="34" charset="0"/>
              <a:buAutoNum type="alphaLcPeriod"/>
              <a:tabLst>
                <a:tab pos="1101535" algn="l"/>
                <a:tab pos="1102206" algn="l"/>
              </a:tabLst>
            </a:pPr>
            <a:r>
              <a:rPr lang="en-US" spc="-5" dirty="0">
                <a:latin typeface="Arial" panose="020B0604020202020204" pitchFamily="34" charset="0"/>
                <a:ea typeface="Calibri" panose="020F0502020204030204" pitchFamily="34" charset="0"/>
              </a:rPr>
              <a:t>code of</a:t>
            </a:r>
            <a:r>
              <a:rPr lang="en-US" spc="-48" dirty="0">
                <a:latin typeface="Arial" panose="020B0604020202020204" pitchFamily="34" charset="0"/>
                <a:ea typeface="Calibri" panose="020F0502020204030204" pitchFamily="34" charset="0"/>
              </a:rPr>
              <a:t> </a:t>
            </a:r>
            <a:r>
              <a:rPr lang="en-US" spc="-5" dirty="0">
                <a:latin typeface="Arial" panose="020B0604020202020204" pitchFamily="34" charset="0"/>
                <a:ea typeface="Calibri" panose="020F0502020204030204" pitchFamily="34" charset="0"/>
              </a:rPr>
              <a:t>conduct</a:t>
            </a:r>
          </a:p>
          <a:p>
            <a:pPr marL="483306" lvl="1">
              <a:spcBef>
                <a:spcPts val="5"/>
              </a:spcBef>
              <a:buSzPts val="1100"/>
              <a:tabLst>
                <a:tab pos="1101535" algn="l"/>
                <a:tab pos="1102206" algn="l"/>
              </a:tabLst>
            </a:pPr>
            <a:endParaRPr lang="en-US" spc="-5" dirty="0">
              <a:latin typeface="Arial" panose="020B0604020202020204" pitchFamily="34" charset="0"/>
              <a:ea typeface="Calibri" panose="020F0502020204030204" pitchFamily="34" charset="0"/>
            </a:endParaRPr>
          </a:p>
          <a:p>
            <a:pPr marL="302066" indent="-302066">
              <a:spcBef>
                <a:spcPts val="5"/>
              </a:spcBef>
              <a:buSzPts val="1100"/>
              <a:buFont typeface="Calibri" panose="020F0502020204030204" pitchFamily="34" charset="0"/>
              <a:buAutoNum type="arabicPeriod"/>
              <a:tabLst>
                <a:tab pos="1101535" algn="l"/>
                <a:tab pos="1102206" algn="l"/>
              </a:tabLst>
            </a:pPr>
            <a:r>
              <a:rPr lang="en-US" dirty="0">
                <a:latin typeface="Arial" panose="020B0604020202020204" pitchFamily="34" charset="0"/>
                <a:ea typeface="Calibri" panose="020F0502020204030204" pitchFamily="34" charset="0"/>
              </a:rPr>
              <a:t>Which NCQA-required committee makes</a:t>
            </a:r>
            <a:r>
              <a:rPr lang="en-US" spc="-37" dirty="0">
                <a:latin typeface="Arial" panose="020B0604020202020204" pitchFamily="34" charset="0"/>
                <a:ea typeface="Calibri" panose="020F0502020204030204" pitchFamily="34" charset="0"/>
              </a:rPr>
              <a:t> </a:t>
            </a:r>
            <a:r>
              <a:rPr lang="en-US" dirty="0">
                <a:latin typeface="Arial" panose="020B0604020202020204" pitchFamily="34" charset="0"/>
                <a:ea typeface="Calibri" panose="020F0502020204030204" pitchFamily="34" charset="0"/>
              </a:rPr>
              <a:t>credentialing decisions?</a:t>
            </a:r>
          </a:p>
          <a:p>
            <a:pPr marL="785372" lvl="1" indent="-302066">
              <a:lnSpc>
                <a:spcPts val="1401"/>
              </a:lnSpc>
              <a:buSzPts val="1100"/>
              <a:buFont typeface="Calibri" panose="020F0502020204030204" pitchFamily="34" charset="0"/>
              <a:buAutoNum type="alphaLcPeriod"/>
              <a:tabLst>
                <a:tab pos="1102206" algn="l"/>
              </a:tabLst>
            </a:pPr>
            <a:r>
              <a:rPr lang="en-US" spc="-5" dirty="0">
                <a:latin typeface="Arial" panose="020B0604020202020204" pitchFamily="34" charset="0"/>
                <a:ea typeface="Calibri" panose="020F0502020204030204" pitchFamily="34" charset="0"/>
              </a:rPr>
              <a:t>Medical Executive</a:t>
            </a:r>
            <a:r>
              <a:rPr lang="en-US" spc="-116" dirty="0">
                <a:latin typeface="Arial" panose="020B0604020202020204" pitchFamily="34" charset="0"/>
                <a:ea typeface="Calibri" panose="020F0502020204030204" pitchFamily="34" charset="0"/>
              </a:rPr>
              <a:t> </a:t>
            </a:r>
            <a:r>
              <a:rPr lang="en-US" spc="-5" dirty="0">
                <a:latin typeface="Arial" panose="020B0604020202020204" pitchFamily="34" charset="0"/>
                <a:ea typeface="Calibri" panose="020F0502020204030204" pitchFamily="34" charset="0"/>
              </a:rPr>
              <a:t>Committee</a:t>
            </a:r>
          </a:p>
          <a:p>
            <a:pPr marL="785372" lvl="1" indent="-302066">
              <a:lnSpc>
                <a:spcPts val="1406"/>
              </a:lnSpc>
              <a:buSzPts val="1100"/>
              <a:buFont typeface="Calibri" panose="020F0502020204030204" pitchFamily="34" charset="0"/>
              <a:buAutoNum type="alphaLcPeriod"/>
              <a:tabLst>
                <a:tab pos="1102206" algn="l"/>
              </a:tabLst>
            </a:pPr>
            <a:r>
              <a:rPr lang="en-US" spc="-5" dirty="0">
                <a:latin typeface="Arial" panose="020B0604020202020204" pitchFamily="34" charset="0"/>
                <a:ea typeface="Calibri" panose="020F0502020204030204" pitchFamily="34" charset="0"/>
              </a:rPr>
              <a:t>Quality Care</a:t>
            </a:r>
            <a:r>
              <a:rPr lang="en-US" spc="-85" dirty="0">
                <a:latin typeface="Arial" panose="020B0604020202020204" pitchFamily="34" charset="0"/>
                <a:ea typeface="Calibri" panose="020F0502020204030204" pitchFamily="34" charset="0"/>
              </a:rPr>
              <a:t> </a:t>
            </a:r>
            <a:r>
              <a:rPr lang="en-US" spc="-5" dirty="0">
                <a:latin typeface="Arial" panose="020B0604020202020204" pitchFamily="34" charset="0"/>
                <a:ea typeface="Calibri" panose="020F0502020204030204" pitchFamily="34" charset="0"/>
              </a:rPr>
              <a:t>Committee</a:t>
            </a:r>
          </a:p>
          <a:p>
            <a:pPr marL="785372" lvl="1" indent="-302066">
              <a:lnSpc>
                <a:spcPts val="1411"/>
              </a:lnSpc>
              <a:buSzPts val="1100"/>
              <a:buFont typeface="Calibri" panose="020F0502020204030204" pitchFamily="34" charset="0"/>
              <a:buAutoNum type="alphaLcPeriod"/>
              <a:tabLst>
                <a:tab pos="1101535" algn="l"/>
                <a:tab pos="1102206" algn="l"/>
              </a:tabLst>
            </a:pPr>
            <a:r>
              <a:rPr lang="en-US" b="1" u="sng" spc="-5" dirty="0">
                <a:latin typeface="Arial" panose="020B0604020202020204" pitchFamily="34" charset="0"/>
                <a:ea typeface="Calibri" panose="020F0502020204030204" pitchFamily="34" charset="0"/>
              </a:rPr>
              <a:t>Credentialing</a:t>
            </a:r>
            <a:r>
              <a:rPr lang="en-US" b="1" u="sng" spc="-106" dirty="0">
                <a:latin typeface="Arial" panose="020B0604020202020204" pitchFamily="34" charset="0"/>
                <a:ea typeface="Calibri" panose="020F0502020204030204" pitchFamily="34" charset="0"/>
              </a:rPr>
              <a:t> </a:t>
            </a:r>
            <a:r>
              <a:rPr lang="en-US" b="1" u="sng" spc="-5" dirty="0">
                <a:latin typeface="Arial" panose="020B0604020202020204" pitchFamily="34" charset="0"/>
                <a:ea typeface="Calibri" panose="020F0502020204030204" pitchFamily="34" charset="0"/>
              </a:rPr>
              <a:t>Committee</a:t>
            </a:r>
          </a:p>
          <a:p>
            <a:pPr marL="483306" lvl="1">
              <a:lnSpc>
                <a:spcPts val="1411"/>
              </a:lnSpc>
              <a:buSzPts val="1100"/>
              <a:tabLst>
                <a:tab pos="1101535" algn="l"/>
                <a:tab pos="1102206" algn="l"/>
              </a:tabLst>
            </a:pPr>
            <a:endParaRPr lang="en-US" spc="-5" dirty="0">
              <a:latin typeface="Arial" panose="020B0604020202020204" pitchFamily="34" charset="0"/>
              <a:ea typeface="Calibri" panose="020F0502020204030204" pitchFamily="34" charset="0"/>
            </a:endParaRPr>
          </a:p>
          <a:p>
            <a:pPr marL="302066" indent="-302066">
              <a:lnSpc>
                <a:spcPts val="1411"/>
              </a:lnSpc>
              <a:buSzPts val="1100"/>
              <a:buFont typeface="Calibri" panose="020F0502020204030204" pitchFamily="34" charset="0"/>
              <a:buAutoNum type="arabicPeriod"/>
              <a:tabLst>
                <a:tab pos="1101535" algn="l"/>
                <a:tab pos="1102206" algn="l"/>
              </a:tabLst>
            </a:pPr>
            <a:r>
              <a:rPr lang="en-US" dirty="0">
                <a:latin typeface="Arial" panose="020B0604020202020204" pitchFamily="34" charset="0"/>
                <a:ea typeface="Calibri" panose="020F0502020204030204" pitchFamily="34" charset="0"/>
              </a:rPr>
              <a:t>HFAP standards require two medical staff committees to be delineated in the medical staff structure. One is the Medical Executive Committee. What is the other required medical staff</a:t>
            </a:r>
            <a:r>
              <a:rPr lang="en-US" spc="-79" dirty="0">
                <a:latin typeface="Arial" panose="020B0604020202020204" pitchFamily="34" charset="0"/>
                <a:ea typeface="Calibri" panose="020F0502020204030204" pitchFamily="34" charset="0"/>
              </a:rPr>
              <a:t> </a:t>
            </a:r>
            <a:r>
              <a:rPr lang="en-US" dirty="0">
                <a:latin typeface="Arial" panose="020B0604020202020204" pitchFamily="34" charset="0"/>
                <a:ea typeface="Calibri" panose="020F0502020204030204" pitchFamily="34" charset="0"/>
              </a:rPr>
              <a:t>committee?</a:t>
            </a:r>
          </a:p>
          <a:p>
            <a:pPr marL="785372" lvl="1" indent="-302066">
              <a:spcBef>
                <a:spcPts val="5"/>
              </a:spcBef>
              <a:buSzPts val="1100"/>
              <a:buFont typeface="Calibri" panose="020F0502020204030204" pitchFamily="34" charset="0"/>
              <a:buAutoNum type="alphaLcPeriod"/>
              <a:tabLst>
                <a:tab pos="1102206" algn="l"/>
              </a:tabLst>
            </a:pPr>
            <a:r>
              <a:rPr lang="en-US" spc="-5" dirty="0">
                <a:latin typeface="Arial" panose="020B0604020202020204" pitchFamily="34" charset="0"/>
                <a:ea typeface="Calibri" panose="020F0502020204030204" pitchFamily="34" charset="0"/>
              </a:rPr>
              <a:t>Credentials</a:t>
            </a:r>
            <a:r>
              <a:rPr lang="en-US" spc="-106" dirty="0">
                <a:latin typeface="Arial" panose="020B0604020202020204" pitchFamily="34" charset="0"/>
                <a:ea typeface="Calibri" panose="020F0502020204030204" pitchFamily="34" charset="0"/>
              </a:rPr>
              <a:t> </a:t>
            </a:r>
            <a:r>
              <a:rPr lang="en-US" spc="-5" dirty="0">
                <a:latin typeface="Arial" panose="020B0604020202020204" pitchFamily="34" charset="0"/>
                <a:ea typeface="Calibri" panose="020F0502020204030204" pitchFamily="34" charset="0"/>
              </a:rPr>
              <a:t>Committee</a:t>
            </a:r>
          </a:p>
          <a:p>
            <a:pPr marL="785372" lvl="1" indent="-302066">
              <a:lnSpc>
                <a:spcPts val="1411"/>
              </a:lnSpc>
              <a:spcBef>
                <a:spcPts val="53"/>
              </a:spcBef>
              <a:buSzPts val="1100"/>
              <a:buFont typeface="Calibri" panose="020F0502020204030204" pitchFamily="34" charset="0"/>
              <a:buAutoNum type="alphaLcPeriod"/>
              <a:tabLst>
                <a:tab pos="1102206" algn="l"/>
              </a:tabLst>
            </a:pPr>
            <a:r>
              <a:rPr lang="en-US" spc="-5" dirty="0">
                <a:latin typeface="Arial" panose="020B0604020202020204" pitchFamily="34" charset="0"/>
                <a:ea typeface="Calibri" panose="020F0502020204030204" pitchFamily="34" charset="0"/>
              </a:rPr>
              <a:t>Investigational Review</a:t>
            </a:r>
            <a:r>
              <a:rPr lang="en-US" spc="-85" dirty="0">
                <a:latin typeface="Arial" panose="020B0604020202020204" pitchFamily="34" charset="0"/>
                <a:ea typeface="Calibri" panose="020F0502020204030204" pitchFamily="34" charset="0"/>
              </a:rPr>
              <a:t> </a:t>
            </a:r>
            <a:r>
              <a:rPr lang="en-US" spc="-5" dirty="0">
                <a:latin typeface="Arial" panose="020B0604020202020204" pitchFamily="34" charset="0"/>
                <a:ea typeface="Calibri" panose="020F0502020204030204" pitchFamily="34" charset="0"/>
              </a:rPr>
              <a:t>Board</a:t>
            </a:r>
          </a:p>
          <a:p>
            <a:pPr marL="785372" lvl="1" indent="-302066">
              <a:lnSpc>
                <a:spcPts val="1411"/>
              </a:lnSpc>
              <a:buSzPts val="1100"/>
              <a:buFont typeface="Calibri" panose="020F0502020204030204" pitchFamily="34" charset="0"/>
              <a:buAutoNum type="alphaLcPeriod"/>
              <a:tabLst>
                <a:tab pos="1101535" algn="l"/>
                <a:tab pos="1102206" algn="l"/>
              </a:tabLst>
            </a:pPr>
            <a:r>
              <a:rPr lang="en-US" b="1" u="sng" spc="-5" dirty="0">
                <a:latin typeface="Arial" panose="020B0604020202020204" pitchFamily="34" charset="0"/>
                <a:ea typeface="Calibri" panose="020F0502020204030204" pitchFamily="34" charset="0"/>
              </a:rPr>
              <a:t>Utilization Review</a:t>
            </a:r>
            <a:r>
              <a:rPr lang="en-US" b="1" u="sng" spc="-90" dirty="0">
                <a:latin typeface="Arial" panose="020B0604020202020204" pitchFamily="34" charset="0"/>
                <a:ea typeface="Calibri" panose="020F0502020204030204" pitchFamily="34" charset="0"/>
              </a:rPr>
              <a:t> </a:t>
            </a:r>
            <a:r>
              <a:rPr lang="en-US" b="1" u="sng" spc="-5" dirty="0">
                <a:latin typeface="Arial" panose="020B0604020202020204" pitchFamily="34" charset="0"/>
                <a:ea typeface="Calibri" panose="020F0502020204030204" pitchFamily="34" charset="0"/>
              </a:rPr>
              <a:t>Committee</a:t>
            </a:r>
          </a:p>
          <a:p>
            <a:pPr marL="483306" lvl="1">
              <a:lnSpc>
                <a:spcPts val="1411"/>
              </a:lnSpc>
              <a:buSzPts val="1100"/>
              <a:tabLst>
                <a:tab pos="1101535" algn="l"/>
                <a:tab pos="1102206" algn="l"/>
              </a:tabLst>
            </a:pPr>
            <a:endParaRPr lang="en-US" b="1" u="sng" spc="-5" dirty="0">
              <a:latin typeface="Arial" panose="020B0604020202020204" pitchFamily="34" charset="0"/>
              <a:ea typeface="Calibri" panose="020F0502020204030204" pitchFamily="34" charset="0"/>
            </a:endParaRPr>
          </a:p>
          <a:p>
            <a:pPr marL="302066" indent="-302066">
              <a:lnSpc>
                <a:spcPts val="1411"/>
              </a:lnSpc>
              <a:buSzPts val="1100"/>
              <a:buFont typeface="Calibri" panose="020F0502020204030204" pitchFamily="34" charset="0"/>
              <a:buAutoNum type="arabicPeriod"/>
              <a:tabLst>
                <a:tab pos="1101535" algn="l"/>
                <a:tab pos="1102206" algn="l"/>
              </a:tabLst>
            </a:pPr>
            <a:r>
              <a:rPr lang="en-US" dirty="0">
                <a:latin typeface="Arial" panose="020B0604020202020204" pitchFamily="34" charset="0"/>
                <a:ea typeface="Calibri" panose="020F0502020204030204" pitchFamily="34" charset="0"/>
              </a:rPr>
              <a:t>In addition to conclusions, recommendations made, and actions taken, which of the following should always be documented in meeting</a:t>
            </a:r>
            <a:r>
              <a:rPr lang="en-US" spc="-127" dirty="0">
                <a:latin typeface="Arial" panose="020B0604020202020204" pitchFamily="34" charset="0"/>
                <a:ea typeface="Calibri" panose="020F0502020204030204" pitchFamily="34" charset="0"/>
              </a:rPr>
              <a:t> </a:t>
            </a:r>
            <a:r>
              <a:rPr lang="en-US" dirty="0">
                <a:latin typeface="Arial" panose="020B0604020202020204" pitchFamily="34" charset="0"/>
                <a:ea typeface="Calibri" panose="020F0502020204030204" pitchFamily="34" charset="0"/>
              </a:rPr>
              <a:t>minutes:</a:t>
            </a:r>
          </a:p>
          <a:p>
            <a:pPr marL="785372" lvl="1" indent="-302066">
              <a:lnSpc>
                <a:spcPts val="1417"/>
              </a:lnSpc>
              <a:buSzPts val="1100"/>
              <a:buFont typeface="Calibri" panose="020F0502020204030204" pitchFamily="34" charset="0"/>
              <a:buAutoNum type="alphaLcPeriod"/>
              <a:tabLst>
                <a:tab pos="1102206" algn="l"/>
              </a:tabLst>
            </a:pPr>
            <a:r>
              <a:rPr lang="en-US" spc="-5" dirty="0">
                <a:latin typeface="Arial" panose="020B0604020202020204" pitchFamily="34" charset="0"/>
                <a:ea typeface="Calibri" panose="020F0502020204030204" pitchFamily="34" charset="0"/>
              </a:rPr>
              <a:t>Names and professional titles of all in</a:t>
            </a:r>
            <a:r>
              <a:rPr lang="en-US" spc="-201" dirty="0">
                <a:latin typeface="Arial" panose="020B0604020202020204" pitchFamily="34" charset="0"/>
                <a:ea typeface="Calibri" panose="020F0502020204030204" pitchFamily="34" charset="0"/>
              </a:rPr>
              <a:t> </a:t>
            </a:r>
            <a:r>
              <a:rPr lang="en-US" spc="-5" dirty="0">
                <a:latin typeface="Arial" panose="020B0604020202020204" pitchFamily="34" charset="0"/>
                <a:ea typeface="Calibri" panose="020F0502020204030204" pitchFamily="34" charset="0"/>
              </a:rPr>
              <a:t>attendance</a:t>
            </a:r>
          </a:p>
          <a:p>
            <a:pPr marL="785372" lvl="1" indent="-302066">
              <a:buSzPts val="1100"/>
              <a:buFont typeface="Calibri" panose="020F0502020204030204" pitchFamily="34" charset="0"/>
              <a:buAutoNum type="alphaLcPeriod"/>
              <a:tabLst>
                <a:tab pos="1102206" algn="l"/>
              </a:tabLst>
            </a:pPr>
            <a:r>
              <a:rPr lang="en-US" spc="-5" dirty="0">
                <a:latin typeface="Arial" panose="020B0604020202020204" pitchFamily="34" charset="0"/>
                <a:ea typeface="Calibri" panose="020F0502020204030204" pitchFamily="34" charset="0"/>
              </a:rPr>
              <a:t>Date and location of next</a:t>
            </a:r>
            <a:r>
              <a:rPr lang="en-US" spc="-42" dirty="0">
                <a:latin typeface="Arial" panose="020B0604020202020204" pitchFamily="34" charset="0"/>
                <a:ea typeface="Calibri" panose="020F0502020204030204" pitchFamily="34" charset="0"/>
              </a:rPr>
              <a:t> </a:t>
            </a:r>
            <a:r>
              <a:rPr lang="en-US" spc="-5" dirty="0">
                <a:latin typeface="Arial" panose="020B0604020202020204" pitchFamily="34" charset="0"/>
                <a:ea typeface="Calibri" panose="020F0502020204030204" pitchFamily="34" charset="0"/>
              </a:rPr>
              <a:t>scheduled meeting</a:t>
            </a:r>
          </a:p>
          <a:p>
            <a:pPr marL="785372" lvl="1" indent="-302066">
              <a:spcBef>
                <a:spcPts val="5"/>
              </a:spcBef>
              <a:buSzPts val="1100"/>
              <a:buFont typeface="Calibri" panose="020F0502020204030204" pitchFamily="34" charset="0"/>
              <a:buAutoNum type="alphaLcPeriod"/>
              <a:tabLst>
                <a:tab pos="1101535" algn="l"/>
                <a:tab pos="1102206" algn="l"/>
              </a:tabLst>
            </a:pPr>
            <a:r>
              <a:rPr lang="en-US" b="1" u="sng" spc="-5" dirty="0">
                <a:latin typeface="Arial" panose="020B0604020202020204" pitchFamily="34" charset="0"/>
                <a:ea typeface="Calibri" panose="020F0502020204030204" pitchFamily="34" charset="0"/>
              </a:rPr>
              <a:t>Any required follow-up to</a:t>
            </a:r>
            <a:r>
              <a:rPr lang="en-US" b="1" u="sng" spc="-69" dirty="0">
                <a:latin typeface="Arial" panose="020B0604020202020204" pitchFamily="34" charset="0"/>
                <a:ea typeface="Calibri" panose="020F0502020204030204" pitchFamily="34" charset="0"/>
              </a:rPr>
              <a:t> </a:t>
            </a:r>
            <a:r>
              <a:rPr lang="en-US" b="1" u="sng" spc="-5" dirty="0">
                <a:latin typeface="Arial" panose="020B0604020202020204" pitchFamily="34" charset="0"/>
                <a:ea typeface="Calibri" panose="020F0502020204030204" pitchFamily="34" charset="0"/>
              </a:rPr>
              <a:t>occur</a:t>
            </a:r>
          </a:p>
          <a:p>
            <a:pPr marL="483306" lvl="1">
              <a:spcBef>
                <a:spcPts val="5"/>
              </a:spcBef>
              <a:buSzPts val="1100"/>
              <a:tabLst>
                <a:tab pos="1101535" algn="l"/>
                <a:tab pos="1102206" algn="l"/>
              </a:tabLst>
            </a:pPr>
            <a:endParaRPr lang="en-US" spc="-5" dirty="0">
              <a:latin typeface="Arial" panose="020B0604020202020204" pitchFamily="34" charset="0"/>
              <a:ea typeface="Calibri" panose="020F0502020204030204" pitchFamily="34" charset="0"/>
            </a:endParaRPr>
          </a:p>
          <a:p>
            <a:pPr marL="302066" indent="-302066">
              <a:spcBef>
                <a:spcPts val="5"/>
              </a:spcBef>
              <a:buSzPts val="1100"/>
              <a:buFont typeface="Calibri" panose="020F0502020204030204" pitchFamily="34" charset="0"/>
              <a:buAutoNum type="arabicPeriod"/>
              <a:tabLst>
                <a:tab pos="1101535" algn="l"/>
                <a:tab pos="1102206" algn="l"/>
              </a:tabLst>
            </a:pPr>
            <a:r>
              <a:rPr lang="en-US" dirty="0">
                <a:latin typeface="Arial" panose="020B0604020202020204" pitchFamily="34" charset="0"/>
                <a:ea typeface="Calibri" panose="020F0502020204030204" pitchFamily="34" charset="0"/>
              </a:rPr>
              <a:t>Which term below describes the achievement of the organization’s objectives through and with people and other resources?</a:t>
            </a:r>
          </a:p>
          <a:p>
            <a:pPr marL="785372" lvl="1" indent="-302066">
              <a:lnSpc>
                <a:spcPts val="1406"/>
              </a:lnSpc>
              <a:spcBef>
                <a:spcPts val="37"/>
              </a:spcBef>
              <a:buSzPts val="1100"/>
              <a:buFont typeface="Calibri" panose="020F0502020204030204" pitchFamily="34" charset="0"/>
              <a:buAutoNum type="alphaLcPeriod"/>
              <a:tabLst>
                <a:tab pos="1102206" algn="l"/>
              </a:tabLst>
            </a:pPr>
            <a:r>
              <a:rPr lang="en-US" spc="-5" dirty="0">
                <a:latin typeface="Arial" panose="020B0604020202020204" pitchFamily="34" charset="0"/>
                <a:ea typeface="Calibri" panose="020F0502020204030204" pitchFamily="34" charset="0"/>
              </a:rPr>
              <a:t>Planning</a:t>
            </a:r>
          </a:p>
          <a:p>
            <a:pPr marL="785372" lvl="1" indent="-302066">
              <a:lnSpc>
                <a:spcPts val="1395"/>
              </a:lnSpc>
              <a:buSzPts val="1100"/>
              <a:buFont typeface="Calibri" panose="020F0502020204030204" pitchFamily="34" charset="0"/>
              <a:buAutoNum type="alphaLcPeriod"/>
              <a:tabLst>
                <a:tab pos="1102206" algn="l"/>
              </a:tabLst>
            </a:pPr>
            <a:r>
              <a:rPr lang="en-US" spc="-5" dirty="0">
                <a:latin typeface="Arial" panose="020B0604020202020204" pitchFamily="34" charset="0"/>
                <a:ea typeface="Calibri" panose="020F0502020204030204" pitchFamily="34" charset="0"/>
              </a:rPr>
              <a:t>Staffing</a:t>
            </a:r>
          </a:p>
          <a:p>
            <a:pPr marL="785372" lvl="1" indent="-302066">
              <a:lnSpc>
                <a:spcPts val="1406"/>
              </a:lnSpc>
              <a:buSzPts val="1100"/>
              <a:buFont typeface="Calibri" panose="020F0502020204030204" pitchFamily="34" charset="0"/>
              <a:buAutoNum type="alphaLcPeriod"/>
              <a:tabLst>
                <a:tab pos="1101535" algn="l"/>
                <a:tab pos="1102206" algn="l"/>
              </a:tabLst>
            </a:pPr>
            <a:r>
              <a:rPr lang="en-US" b="1" u="sng" spc="-5" dirty="0">
                <a:latin typeface="Arial" panose="020B0604020202020204" pitchFamily="34" charset="0"/>
                <a:ea typeface="Calibri" panose="020F0502020204030204" pitchFamily="34" charset="0"/>
              </a:rPr>
              <a:t>Management</a:t>
            </a:r>
          </a:p>
          <a:p>
            <a:pPr marL="483306" lvl="1">
              <a:lnSpc>
                <a:spcPts val="1406"/>
              </a:lnSpc>
              <a:buSzPts val="1100"/>
              <a:tabLst>
                <a:tab pos="1101535" algn="l"/>
                <a:tab pos="1102206" algn="l"/>
              </a:tabLst>
            </a:pPr>
            <a:endParaRPr lang="en-US" spc="-5" dirty="0">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13CCC94-E797-4783-A291-4F1D3B480055}" type="slidenum">
              <a:rPr lang="en-US" smtClean="0"/>
              <a:t>7</a:t>
            </a:fld>
            <a:endParaRPr lang="en-US"/>
          </a:p>
        </p:txBody>
      </p:sp>
    </p:spTree>
    <p:extLst>
      <p:ext uri="{BB962C8B-B14F-4D97-AF65-F5344CB8AC3E}">
        <p14:creationId xmlns:p14="http://schemas.microsoft.com/office/powerpoint/2010/main" val="2321960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777875" y="1200150"/>
            <a:ext cx="5759450" cy="3240088"/>
          </a:xfrm>
          <a:ln/>
        </p:spPr>
      </p:sp>
      <p:sp>
        <p:nvSpPr>
          <p:cNvPr id="91139" name="Rectangle 3"/>
          <p:cNvSpPr>
            <a:spLocks noGrp="1" noChangeArrowheads="1"/>
          </p:cNvSpPr>
          <p:nvPr>
            <p:ph type="body" idx="1"/>
          </p:nvPr>
        </p:nvSpPr>
        <p:spPr>
          <a:xfrm>
            <a:off x="780630" y="4788932"/>
            <a:ext cx="6241627" cy="35321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t>Explain</a:t>
            </a:r>
            <a:r>
              <a:rPr lang="en-US" b="1" dirty="0"/>
              <a:t> </a:t>
            </a:r>
            <a:r>
              <a:rPr lang="en-US" dirty="0"/>
              <a:t>that we are going to do an exercise to recap what we have learned so far in the course and help you, individually, see where you knowledge gaps might be to help you better prepare for the exam.</a:t>
            </a:r>
          </a:p>
          <a:p>
            <a:endParaRPr lang="en-US" dirty="0"/>
          </a:p>
          <a:p>
            <a:pPr defTabSz="966612">
              <a:defRPr/>
            </a:pPr>
            <a:r>
              <a:rPr lang="en-US" b="0" dirty="0"/>
              <a:t>In this activity, we will walk through 5 different groups of questions. We’ll have a specific amount of time you can answer the questions as a group and then we will come back and review the answers together. Then we’ll do the next set of questions. </a:t>
            </a:r>
          </a:p>
          <a:p>
            <a:pPr defTabSz="966612">
              <a:defRPr/>
            </a:pPr>
            <a:endParaRPr lang="en-US" b="0" dirty="0"/>
          </a:p>
          <a:p>
            <a:pPr defTabSz="966612">
              <a:defRPr/>
            </a:pPr>
            <a:r>
              <a:rPr lang="en-US" b="1" i="1" dirty="0"/>
              <a:t>NAMSS Staff: to send each round via the chat before they split into breakouts.</a:t>
            </a:r>
          </a:p>
          <a:p>
            <a:pPr defTabSz="966612">
              <a:defRPr/>
            </a:pPr>
            <a:endParaRPr lang="en-US" b="0" dirty="0"/>
          </a:p>
          <a:p>
            <a:pPr defTabSz="966612">
              <a:defRPr/>
            </a:pPr>
            <a:r>
              <a:rPr lang="en-US" b="0" dirty="0"/>
              <a:t>We are going to split you into virtual breakout groups. You must select yes to join the breakout. If you have any issue, please send us a chat.</a:t>
            </a:r>
          </a:p>
          <a:p>
            <a:endParaRPr lang="en-US" dirty="0"/>
          </a:p>
          <a:p>
            <a:r>
              <a:rPr lang="en-US" dirty="0"/>
              <a:t>Time allowed: </a:t>
            </a:r>
            <a:r>
              <a:rPr lang="en-US" i="1" dirty="0"/>
              <a:t>5 minutes per round.</a:t>
            </a:r>
            <a:endParaRPr lang="en-US" dirty="0"/>
          </a:p>
          <a:p>
            <a:r>
              <a:rPr lang="en-US" dirty="0"/>
              <a:t> </a:t>
            </a:r>
          </a:p>
          <a:p>
            <a:r>
              <a:rPr lang="en-US" i="1" dirty="0"/>
              <a:t>Instructions:</a:t>
            </a:r>
            <a:endParaRPr lang="en-US" dirty="0"/>
          </a:p>
          <a:p>
            <a:pPr marL="241585" indent="-241585">
              <a:buFont typeface="+mj-lt"/>
              <a:buAutoNum type="arabicPeriod"/>
            </a:pPr>
            <a:r>
              <a:rPr lang="en-US" dirty="0"/>
              <a:t>Have participants work with their group.</a:t>
            </a:r>
          </a:p>
          <a:p>
            <a:pPr marL="241585" indent="-241585">
              <a:buFont typeface="+mj-lt"/>
              <a:buAutoNum type="arabicPeriod"/>
            </a:pPr>
            <a:r>
              <a:rPr lang="en-US" dirty="0"/>
              <a:t>Review and answer the questions.</a:t>
            </a:r>
          </a:p>
          <a:p>
            <a:pPr marL="241585" indent="-241585">
              <a:buFont typeface="+mj-lt"/>
              <a:buAutoNum type="arabicPeriod"/>
            </a:pPr>
            <a:r>
              <a:rPr lang="en-US" dirty="0"/>
              <a:t>Complete the worksheet, including the reason for decision.</a:t>
            </a:r>
          </a:p>
          <a:p>
            <a:endParaRPr lang="en-US" dirty="0"/>
          </a:p>
          <a:p>
            <a:endParaRPr lang="en-US" dirty="0"/>
          </a:p>
        </p:txBody>
      </p:sp>
    </p:spTree>
    <p:extLst>
      <p:ext uri="{BB962C8B-B14F-4D97-AF65-F5344CB8AC3E}">
        <p14:creationId xmlns:p14="http://schemas.microsoft.com/office/powerpoint/2010/main" val="2292935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000625" cy="2813050"/>
          </a:xfrm>
        </p:spPr>
      </p:sp>
      <p:sp>
        <p:nvSpPr>
          <p:cNvPr id="3" name="Notes Placeholder 2"/>
          <p:cNvSpPr>
            <a:spLocks noGrp="1"/>
          </p:cNvSpPr>
          <p:nvPr>
            <p:ph type="body" idx="1"/>
          </p:nvPr>
        </p:nvSpPr>
        <p:spPr>
          <a:xfrm>
            <a:off x="731520" y="4242625"/>
            <a:ext cx="5852160" cy="4450271"/>
          </a:xfrm>
        </p:spPr>
        <p:txBody>
          <a:bodyPr/>
          <a:lstStyle/>
          <a:p>
            <a:pPr marL="361950" indent="-361950">
              <a:spcAft>
                <a:spcPts val="1269"/>
              </a:spcAft>
              <a:buFont typeface="+mj-lt"/>
              <a:buAutoNum type="arabicPeriod"/>
              <a:tabLst>
                <a:tab pos="-241653" algn="l"/>
              </a:tabLst>
            </a:pPr>
            <a:r>
              <a:rPr lang="en-US" dirty="0">
                <a:latin typeface="Arial"/>
                <a:ea typeface="Times New Roman" panose="02020603050405020304" pitchFamily="18" charset="0"/>
                <a:cs typeface="Arial"/>
              </a:rPr>
              <a:t>Medicare requires providers to perform what process every 3-5 years? </a:t>
            </a:r>
            <a:r>
              <a:rPr lang="en-US" b="1" dirty="0">
                <a:latin typeface="Arial"/>
                <a:ea typeface="Times New Roman" panose="02020603050405020304" pitchFamily="18" charset="0"/>
                <a:cs typeface="Arial"/>
              </a:rPr>
              <a:t>Revalidation</a:t>
            </a:r>
            <a:endParaRPr lang="en-US" b="1" dirty="0">
              <a:latin typeface="Arial"/>
              <a:cs typeface="Arial"/>
            </a:endParaRPr>
          </a:p>
          <a:p>
            <a:pPr marL="361950" indent="-361950">
              <a:spcAft>
                <a:spcPts val="1269"/>
              </a:spcAft>
              <a:buAutoNum type="arabicPeriod"/>
              <a:tabLst>
                <a:tab pos="-241653" algn="l"/>
              </a:tabLst>
            </a:pPr>
            <a:endParaRPr lang="en-US" b="1" dirty="0">
              <a:latin typeface="Arial"/>
              <a:ea typeface="Times New Roman" panose="02020603050405020304" pitchFamily="18" charset="0"/>
              <a:cs typeface="Arial"/>
            </a:endParaRPr>
          </a:p>
          <a:p>
            <a:pPr marL="362480" indent="-362480">
              <a:spcAft>
                <a:spcPts val="1269"/>
              </a:spcAft>
              <a:buFont typeface="+mj-lt"/>
              <a:buAutoNum type="arabicPeriod"/>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According to DNV standards, initial appointments to the medical staff are not to exceed what time period? </a:t>
            </a:r>
            <a:r>
              <a:rPr lang="en-US" b="1" dirty="0">
                <a:latin typeface="Arial" panose="020B0604020202020204" pitchFamily="34" charset="0"/>
                <a:ea typeface="Times New Roman" panose="02020603050405020304" pitchFamily="18" charset="0"/>
                <a:cs typeface="Arial" panose="020B0604020202020204" pitchFamily="34" charset="0"/>
              </a:rPr>
              <a:t>36 months</a:t>
            </a:r>
          </a:p>
          <a:p>
            <a:pPr marL="361950" indent="-361950">
              <a:spcAft>
                <a:spcPts val="1269"/>
              </a:spcAft>
              <a:buAutoNum type="arabicPeriod"/>
              <a:tabLst>
                <a:tab pos="-241653" algn="l"/>
              </a:tabLst>
            </a:pPr>
            <a:endParaRPr lang="en-US" b="1" dirty="0">
              <a:latin typeface="Arial"/>
              <a:ea typeface="Times New Roman" panose="02020603050405020304" pitchFamily="18" charset="0"/>
              <a:cs typeface="Arial"/>
            </a:endParaRPr>
          </a:p>
          <a:p>
            <a:pPr marL="362480" indent="-362480">
              <a:spcAft>
                <a:spcPts val="1269"/>
              </a:spcAft>
              <a:buFont typeface="+mj-lt"/>
              <a:buAutoNum type="arabicPeriod"/>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True or False: The Joint Commission standards require that the applicant’s participation in continuing education is evaluated and considered on initial appointment to the medical staff. </a:t>
            </a:r>
            <a:r>
              <a:rPr lang="en-US" b="1" dirty="0">
                <a:latin typeface="Arial" panose="020B0604020202020204" pitchFamily="34" charset="0"/>
                <a:ea typeface="Times New Roman" panose="02020603050405020304" pitchFamily="18" charset="0"/>
                <a:cs typeface="Arial" panose="020B0604020202020204" pitchFamily="34" charset="0"/>
              </a:rPr>
              <a:t>False. Participating in continuing education must be considered in decisions about reappointment to membership on the medical staff or renewal or revision of individual clinical privileges. The standards do not require this to be evaluated on initial appointment.</a:t>
            </a:r>
            <a:endParaRPr lang="en-US" dirty="0">
              <a:latin typeface="Arial" panose="020B0604020202020204" pitchFamily="34" charset="0"/>
              <a:ea typeface="Times New Roman" panose="02020603050405020304" pitchFamily="18" charset="0"/>
              <a:cs typeface="Arial" panose="020B0604020202020204" pitchFamily="34" charset="0"/>
            </a:endParaRPr>
          </a:p>
          <a:p>
            <a:pPr marL="361950" indent="-361950">
              <a:spcAft>
                <a:spcPts val="1269"/>
              </a:spcAft>
              <a:buAutoNum type="arabicPeriod"/>
              <a:tabLst>
                <a:tab pos="-241653" algn="l"/>
              </a:tabLst>
            </a:pPr>
            <a:endParaRPr lang="en-US" b="1" dirty="0">
              <a:latin typeface="Arial"/>
              <a:cs typeface="Arial"/>
            </a:endParaRPr>
          </a:p>
          <a:p>
            <a:pPr marL="362480" indent="-362480">
              <a:spcAft>
                <a:spcPts val="1269"/>
              </a:spcAft>
              <a:buFont typeface="+mj-lt"/>
              <a:buAutoNum type="arabicPeriod"/>
              <a:tabLst>
                <a:tab pos="-241653" algn="l"/>
              </a:tabLst>
            </a:pPr>
            <a:r>
              <a:rPr lang="en-US" dirty="0">
                <a:latin typeface="Arial" panose="020B0604020202020204" pitchFamily="34" charset="0"/>
                <a:cs typeface="Arial" panose="020B0604020202020204" pitchFamily="34" charset="0"/>
              </a:rPr>
              <a:t>According to NCQA standards, on initial application, review of information on sanctions, restrictions on licensure and limitations on scope of practice must cover what period of time? </a:t>
            </a:r>
            <a:r>
              <a:rPr lang="en-US" b="1" dirty="0">
                <a:latin typeface="Arial" panose="020B0604020202020204" pitchFamily="34" charset="0"/>
                <a:cs typeface="Arial" panose="020B0604020202020204" pitchFamily="34" charset="0"/>
              </a:rPr>
              <a:t>The most recent five-year period</a:t>
            </a:r>
          </a:p>
          <a:p>
            <a:pPr marL="361950" indent="-361950">
              <a:spcAft>
                <a:spcPts val="1269"/>
              </a:spcAft>
              <a:buAutoNum type="arabicPeriod"/>
              <a:tabLst>
                <a:tab pos="-241653" algn="l"/>
              </a:tabLst>
            </a:pPr>
            <a:endParaRPr lang="en-US" b="1" dirty="0">
              <a:latin typeface="Arial"/>
              <a:ea typeface="Times New Roman" panose="02020603050405020304" pitchFamily="18" charset="0"/>
              <a:cs typeface="Arial"/>
            </a:endParaRPr>
          </a:p>
          <a:p>
            <a:pPr marL="362480" indent="-362480">
              <a:spcAft>
                <a:spcPts val="1269"/>
              </a:spcAft>
              <a:buFont typeface="+mj-lt"/>
              <a:buAutoNum type="arabicPeriod"/>
              <a:tabLst>
                <a:tab pos="-241653" algn="l"/>
              </a:tabLst>
            </a:pPr>
            <a:r>
              <a:rPr lang="en-US" dirty="0">
                <a:latin typeface="Arial" panose="020B0604020202020204" pitchFamily="34" charset="0"/>
                <a:ea typeface="Times New Roman" panose="02020603050405020304" pitchFamily="18" charset="0"/>
                <a:cs typeface="Arial" panose="020B0604020202020204" pitchFamily="34" charset="0"/>
              </a:rPr>
              <a:t>What are the two elements of Due Process? </a:t>
            </a:r>
            <a:r>
              <a:rPr lang="en-US" b="1" dirty="0">
                <a:latin typeface="Arial" panose="020B0604020202020204" pitchFamily="34" charset="0"/>
                <a:ea typeface="Times New Roman" panose="02020603050405020304" pitchFamily="18" charset="0"/>
                <a:cs typeface="Arial" panose="020B0604020202020204" pitchFamily="34" charset="0"/>
              </a:rPr>
              <a:t>Substantive and Procedural</a:t>
            </a:r>
            <a:endParaRPr lang="en-US" dirty="0"/>
          </a:p>
        </p:txBody>
      </p:sp>
      <p:sp>
        <p:nvSpPr>
          <p:cNvPr id="4" name="Slide Number Placeholder 3"/>
          <p:cNvSpPr>
            <a:spLocks noGrp="1"/>
          </p:cNvSpPr>
          <p:nvPr>
            <p:ph type="sldNum" sz="quarter" idx="5"/>
          </p:nvPr>
        </p:nvSpPr>
        <p:spPr/>
        <p:txBody>
          <a:bodyPr/>
          <a:lstStyle/>
          <a:p>
            <a:fld id="{F13CCC94-E797-4783-A291-4F1D3B480055}" type="slidenum">
              <a:rPr lang="en-US" smtClean="0"/>
              <a:t>9</a:t>
            </a:fld>
            <a:endParaRPr lang="en-US"/>
          </a:p>
        </p:txBody>
      </p:sp>
    </p:spTree>
    <p:extLst>
      <p:ext uri="{BB962C8B-B14F-4D97-AF65-F5344CB8AC3E}">
        <p14:creationId xmlns:p14="http://schemas.microsoft.com/office/powerpoint/2010/main" val="3354954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88196100"/>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atin typeface="Calibri" panose="020F0502020204030204" pitchFamily="34" charset="0"/>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Slide Number Placeholder 1"/>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3936FE-B82C-4816-9899-41AEFF68CA6C}" type="slidenum">
              <a:rPr lang="en-US" smtClean="0"/>
              <a:t>‹#›</a:t>
            </a:fld>
            <a:endParaRPr lang="en-US"/>
          </a:p>
        </p:txBody>
      </p:sp>
    </p:spTree>
    <p:extLst>
      <p:ext uri="{BB962C8B-B14F-4D97-AF65-F5344CB8AC3E}">
        <p14:creationId xmlns:p14="http://schemas.microsoft.com/office/powerpoint/2010/main" val="2824171614"/>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38200"/>
          </a:xfrm>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524003"/>
            <a:ext cx="5384800" cy="4602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524000"/>
            <a:ext cx="5384800" cy="222408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0" y="3900491"/>
            <a:ext cx="5384800" cy="2225675"/>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3936FE-B82C-4816-9899-41AEFF68CA6C}" type="slidenum">
              <a:rPr lang="en-US" smtClean="0"/>
              <a:t>‹#›</a:t>
            </a:fld>
            <a:endParaRPr lang="en-US"/>
          </a:p>
        </p:txBody>
      </p:sp>
    </p:spTree>
    <p:extLst>
      <p:ext uri="{BB962C8B-B14F-4D97-AF65-F5344CB8AC3E}">
        <p14:creationId xmlns:p14="http://schemas.microsoft.com/office/powerpoint/2010/main" val="42193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6158" name="Rectangle 14"/>
          <p:cNvSpPr>
            <a:spLocks noGrp="1" noChangeArrowheads="1"/>
          </p:cNvSpPr>
          <p:nvPr>
            <p:ph type="ctrTitle"/>
          </p:nvPr>
        </p:nvSpPr>
        <p:spPr>
          <a:xfrm>
            <a:off x="2133600" y="2442789"/>
            <a:ext cx="6807200" cy="1004046"/>
          </a:xfrm>
        </p:spPr>
        <p:txBody>
          <a:bodyPr/>
          <a:lstStyle>
            <a:lvl1pPr algn="ctr">
              <a:defRPr sz="3300">
                <a:solidFill>
                  <a:schemeClr val="bg1"/>
                </a:solidFill>
                <a:latin typeface="Calibri" panose="020F0502020204030204" pitchFamily="34" charset="0"/>
              </a:defRPr>
            </a:lvl1pPr>
          </a:lstStyle>
          <a:p>
            <a:pPr lvl="0"/>
            <a:r>
              <a:rPr lang="en-US" noProof="0" dirty="0"/>
              <a:t>Click to edit Master title style</a:t>
            </a:r>
          </a:p>
        </p:txBody>
      </p:sp>
      <p:sp>
        <p:nvSpPr>
          <p:cNvPr id="6159" name="Rectangle 15"/>
          <p:cNvSpPr>
            <a:spLocks noGrp="1" noChangeArrowheads="1"/>
          </p:cNvSpPr>
          <p:nvPr>
            <p:ph type="subTitle" idx="1"/>
          </p:nvPr>
        </p:nvSpPr>
        <p:spPr>
          <a:xfrm>
            <a:off x="2133600" y="3581400"/>
            <a:ext cx="6807200" cy="990600"/>
          </a:xfrm>
        </p:spPr>
        <p:txBody>
          <a:bodyPr/>
          <a:lstStyle>
            <a:lvl1pPr marL="0" indent="0" algn="ctr">
              <a:defRPr sz="2400" cap="small" baseline="0">
                <a:solidFill>
                  <a:srgbClr val="FDB813"/>
                </a:solidFill>
                <a:latin typeface="Calibri" panose="020F0502020204030204" pitchFamily="34" charset="0"/>
              </a:defRPr>
            </a:lvl1pPr>
          </a:lstStyle>
          <a:p>
            <a:pPr lvl="0"/>
            <a:r>
              <a:rPr lang="en-US" noProof="0" dirty="0"/>
              <a:t>Click to edit Master subtitle style</a:t>
            </a:r>
          </a:p>
        </p:txBody>
      </p:sp>
    </p:spTree>
    <p:custDataLst>
      <p:tags r:id="rId1"/>
    </p:custDataLst>
    <p:extLst>
      <p:ext uri="{BB962C8B-B14F-4D97-AF65-F5344CB8AC3E}">
        <p14:creationId xmlns:p14="http://schemas.microsoft.com/office/powerpoint/2010/main" val="2595353121"/>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6158" name="Rectangle 14"/>
          <p:cNvSpPr>
            <a:spLocks noGrp="1" noChangeArrowheads="1"/>
          </p:cNvSpPr>
          <p:nvPr>
            <p:ph type="ctrTitle"/>
          </p:nvPr>
        </p:nvSpPr>
        <p:spPr>
          <a:xfrm>
            <a:off x="609600" y="2130428"/>
            <a:ext cx="10769600" cy="1470025"/>
          </a:xfrm>
        </p:spPr>
        <p:txBody>
          <a:bodyPr/>
          <a:lstStyle>
            <a:lvl1pPr algn="ctr">
              <a:defRPr sz="3300">
                <a:latin typeface="Calibri" panose="020F0502020204030204" pitchFamily="34" charset="0"/>
              </a:defRPr>
            </a:lvl1pPr>
          </a:lstStyle>
          <a:p>
            <a:pPr lvl="0"/>
            <a:r>
              <a:rPr lang="en-US" noProof="0" dirty="0"/>
              <a:t>Click to edit Master title style</a:t>
            </a:r>
          </a:p>
        </p:txBody>
      </p:sp>
      <p:sp>
        <p:nvSpPr>
          <p:cNvPr id="6159" name="Rectangle 15"/>
          <p:cNvSpPr>
            <a:spLocks noGrp="1" noChangeArrowheads="1"/>
          </p:cNvSpPr>
          <p:nvPr>
            <p:ph type="subTitle" idx="1"/>
          </p:nvPr>
        </p:nvSpPr>
        <p:spPr>
          <a:xfrm>
            <a:off x="609600" y="3886200"/>
            <a:ext cx="10769600" cy="1752600"/>
          </a:xfrm>
        </p:spPr>
        <p:txBody>
          <a:bodyPr/>
          <a:lstStyle>
            <a:lvl1pPr marL="0" indent="0" algn="ctr">
              <a:defRPr sz="2700">
                <a:latin typeface="Calibri" panose="020F0502020204030204" pitchFamily="34" charset="0"/>
              </a:defRPr>
            </a:lvl1pPr>
          </a:lstStyle>
          <a:p>
            <a:pPr lvl="0"/>
            <a:r>
              <a:rPr lang="en-US" noProof="0" dirty="0"/>
              <a:t>Click to edit Master subtitle style</a:t>
            </a:r>
          </a:p>
        </p:txBody>
      </p:sp>
    </p:spTree>
    <p:custDataLst>
      <p:tags r:id="rId1"/>
    </p:custDataLst>
    <p:extLst>
      <p:ext uri="{BB962C8B-B14F-4D97-AF65-F5344CB8AC3E}">
        <p14:creationId xmlns:p14="http://schemas.microsoft.com/office/powerpoint/2010/main" val="94687226"/>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66303"/>
            <a:ext cx="10769600" cy="484710"/>
          </a:xfrm>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812800" y="1752600"/>
            <a:ext cx="10769600" cy="4525963"/>
          </a:xfrm>
        </p:spPr>
        <p:txBody>
          <a:bodyPr/>
          <a:lstStyle>
            <a:lvl1pPr marL="342900" indent="-342900">
              <a:buFont typeface="Arial" pitchFamily="34" charset="0"/>
              <a:buChar char="•"/>
              <a:defRPr sz="2100">
                <a:solidFill>
                  <a:srgbClr val="54565B"/>
                </a:solidFill>
                <a:latin typeface="Calibri" panose="020F0502020204030204" pitchFamily="34" charset="0"/>
              </a:defRPr>
            </a:lvl1pPr>
            <a:lvl2pPr>
              <a:defRPr sz="1800">
                <a:solidFill>
                  <a:srgbClr val="54565B"/>
                </a:solidFill>
                <a:latin typeface="Calibri" panose="020F0502020204030204" pitchFamily="34" charset="0"/>
              </a:defRPr>
            </a:lvl2pPr>
            <a:lvl3pPr>
              <a:defRPr sz="1500">
                <a:solidFill>
                  <a:srgbClr val="54565B"/>
                </a:solidFill>
                <a:latin typeface="Calibri" panose="020F0502020204030204" pitchFamily="34" charset="0"/>
              </a:defRPr>
            </a:lvl3pPr>
            <a:lvl4pPr>
              <a:defRPr sz="1500">
                <a:solidFill>
                  <a:srgbClr val="54565B"/>
                </a:solidFill>
                <a:latin typeface="Calibri" panose="020F0502020204030204" pitchFamily="34" charset="0"/>
              </a:defRPr>
            </a:lvl4pPr>
            <a:lvl5pPr>
              <a:defRPr sz="1500">
                <a:solidFill>
                  <a:srgbClr val="54565B"/>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solidFill>
              </a:defRPr>
            </a:lvl1pPr>
          </a:lstStyle>
          <a:p>
            <a:pPr>
              <a:defRPr/>
            </a:pPr>
            <a:fld id="{E231A704-CB12-4555-9DA8-9D6A338D63C2}" type="slidenum">
              <a:rPr lang="en-US" smtClean="0"/>
              <a:pPr>
                <a:defRPr/>
              </a:pPr>
              <a:t>‹#›</a:t>
            </a:fld>
            <a:endParaRPr lang="en-US" dirty="0"/>
          </a:p>
        </p:txBody>
      </p:sp>
    </p:spTree>
    <p:custDataLst>
      <p:tags r:id="rId1"/>
    </p:custDataLst>
    <p:extLst>
      <p:ext uri="{BB962C8B-B14F-4D97-AF65-F5344CB8AC3E}">
        <p14:creationId xmlns:p14="http://schemas.microsoft.com/office/powerpoint/2010/main" val="25912831"/>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5571"/>
            <a:ext cx="10972800" cy="440645"/>
          </a:xfrm>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1500">
                <a:solidFill>
                  <a:srgbClr val="54565B"/>
                </a:solidFill>
                <a:latin typeface="Calibri" panose="020F0502020204030204" pitchFamily="34" charset="0"/>
              </a:defRPr>
            </a:lvl1pPr>
            <a:lvl2pPr>
              <a:defRPr sz="1500">
                <a:solidFill>
                  <a:srgbClr val="54565B"/>
                </a:solidFill>
                <a:latin typeface="Calibri" panose="020F0502020204030204" pitchFamily="34" charset="0"/>
              </a:defRPr>
            </a:lvl2pPr>
            <a:lvl3pPr>
              <a:defRPr sz="1500">
                <a:solidFill>
                  <a:srgbClr val="54565B"/>
                </a:solidFill>
                <a:latin typeface="Calibri" panose="020F0502020204030204" pitchFamily="34" charset="0"/>
              </a:defRPr>
            </a:lvl3pPr>
            <a:lvl4pPr>
              <a:defRPr sz="1500">
                <a:solidFill>
                  <a:srgbClr val="54565B"/>
                </a:solidFill>
                <a:latin typeface="Calibri" panose="020F0502020204030204" pitchFamily="34" charset="0"/>
              </a:defRPr>
            </a:lvl4pPr>
            <a:lvl5pPr>
              <a:defRPr sz="1500">
                <a:solidFill>
                  <a:srgbClr val="54565B"/>
                </a:solidFill>
                <a:latin typeface="Calibri" panose="020F050202020403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1500">
                <a:solidFill>
                  <a:srgbClr val="54565B"/>
                </a:solidFill>
                <a:latin typeface="Calibri" panose="020F0502020204030204" pitchFamily="34" charset="0"/>
              </a:defRPr>
            </a:lvl1pPr>
            <a:lvl2pPr>
              <a:defRPr sz="1500">
                <a:solidFill>
                  <a:srgbClr val="54565B"/>
                </a:solidFill>
                <a:latin typeface="Calibri" panose="020F0502020204030204" pitchFamily="34" charset="0"/>
              </a:defRPr>
            </a:lvl2pPr>
            <a:lvl3pPr>
              <a:defRPr sz="1500">
                <a:solidFill>
                  <a:srgbClr val="54565B"/>
                </a:solidFill>
                <a:latin typeface="Calibri" panose="020F0502020204030204" pitchFamily="34" charset="0"/>
              </a:defRPr>
            </a:lvl3pPr>
            <a:lvl4pPr>
              <a:defRPr sz="1500">
                <a:solidFill>
                  <a:srgbClr val="54565B"/>
                </a:solidFill>
                <a:latin typeface="Calibri" panose="020F0502020204030204" pitchFamily="34" charset="0"/>
              </a:defRPr>
            </a:lvl4pPr>
            <a:lvl5pPr>
              <a:defRPr sz="1500">
                <a:solidFill>
                  <a:srgbClr val="54565B"/>
                </a:solidFill>
                <a:latin typeface="Calibri" panose="020F050202020403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solidFill>
              </a:defRPr>
            </a:lvl1pPr>
          </a:lstStyle>
          <a:p>
            <a:pPr>
              <a:defRPr/>
            </a:pPr>
            <a:fld id="{E231A704-CB12-4555-9DA8-9D6A338D63C2}" type="slidenum">
              <a:rPr lang="en-US" smtClean="0"/>
              <a:pPr>
                <a:defRPr/>
              </a:pPr>
              <a:t>‹#›</a:t>
            </a:fld>
            <a:endParaRPr lang="en-US" dirty="0"/>
          </a:p>
        </p:txBody>
      </p:sp>
    </p:spTree>
    <p:custDataLst>
      <p:tags r:id="rId1"/>
    </p:custDataLst>
    <p:extLst>
      <p:ext uri="{BB962C8B-B14F-4D97-AF65-F5344CB8AC3E}">
        <p14:creationId xmlns:p14="http://schemas.microsoft.com/office/powerpoint/2010/main" val="3199742202"/>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02379"/>
            <a:ext cx="10972800" cy="484745"/>
          </a:xfrm>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764376"/>
            <a:ext cx="5386917" cy="397242"/>
          </a:xfrm>
        </p:spPr>
        <p:txBody>
          <a:bodyPr anchor="b"/>
          <a:lstStyle>
            <a:lvl1pPr marL="0" indent="0">
              <a:buNone/>
              <a:defRPr sz="1800" b="1">
                <a:latin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09600" y="2144712"/>
            <a:ext cx="5386917" cy="3951288"/>
          </a:xfrm>
        </p:spPr>
        <p:txBody>
          <a:bodyPr/>
          <a:lstStyle>
            <a:lvl1pPr>
              <a:defRPr sz="1500">
                <a:solidFill>
                  <a:srgbClr val="54565B"/>
                </a:solidFill>
                <a:latin typeface="Calibri" panose="020F0502020204030204" pitchFamily="34" charset="0"/>
              </a:defRPr>
            </a:lvl1pPr>
            <a:lvl2pPr>
              <a:defRPr sz="1500">
                <a:solidFill>
                  <a:srgbClr val="54565B"/>
                </a:solidFill>
                <a:latin typeface="Calibri" panose="020F0502020204030204" pitchFamily="34" charset="0"/>
              </a:defRPr>
            </a:lvl2pPr>
            <a:lvl3pPr>
              <a:defRPr sz="1500">
                <a:solidFill>
                  <a:srgbClr val="54565B"/>
                </a:solidFill>
                <a:latin typeface="Calibri" panose="020F0502020204030204" pitchFamily="34" charset="0"/>
              </a:defRPr>
            </a:lvl3pPr>
            <a:lvl4pPr>
              <a:defRPr sz="1500">
                <a:solidFill>
                  <a:srgbClr val="54565B"/>
                </a:solidFill>
                <a:latin typeface="Calibri" panose="020F0502020204030204" pitchFamily="34" charset="0"/>
              </a:defRPr>
            </a:lvl4pPr>
            <a:lvl5pPr>
              <a:defRPr sz="1500">
                <a:solidFill>
                  <a:srgbClr val="54565B"/>
                </a:solidFill>
                <a:latin typeface="Calibri" panose="020F0502020204030204" pitchFamily="34" charset="0"/>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800492"/>
            <a:ext cx="5389033" cy="361129"/>
          </a:xfrm>
        </p:spPr>
        <p:txBody>
          <a:bodyPr anchor="b"/>
          <a:lstStyle>
            <a:lvl1pPr marL="0" indent="0">
              <a:buNone/>
              <a:defRPr sz="1800" b="1">
                <a:latin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6193369" y="2144712"/>
            <a:ext cx="5389033" cy="3951288"/>
          </a:xfrm>
        </p:spPr>
        <p:txBody>
          <a:bodyPr/>
          <a:lstStyle>
            <a:lvl1pPr>
              <a:defRPr sz="1500">
                <a:solidFill>
                  <a:srgbClr val="54565B"/>
                </a:solidFill>
                <a:latin typeface="Calibri" panose="020F0502020204030204" pitchFamily="34" charset="0"/>
              </a:defRPr>
            </a:lvl1pPr>
            <a:lvl2pPr>
              <a:defRPr sz="1500">
                <a:solidFill>
                  <a:srgbClr val="54565B"/>
                </a:solidFill>
                <a:latin typeface="Calibri" panose="020F0502020204030204" pitchFamily="34" charset="0"/>
              </a:defRPr>
            </a:lvl2pPr>
            <a:lvl3pPr>
              <a:defRPr sz="1500">
                <a:solidFill>
                  <a:srgbClr val="54565B"/>
                </a:solidFill>
                <a:latin typeface="Calibri" panose="020F0502020204030204" pitchFamily="34" charset="0"/>
              </a:defRPr>
            </a:lvl3pPr>
            <a:lvl4pPr>
              <a:defRPr sz="1500">
                <a:solidFill>
                  <a:srgbClr val="54565B"/>
                </a:solidFill>
                <a:latin typeface="Calibri" panose="020F0502020204030204" pitchFamily="34" charset="0"/>
              </a:defRPr>
            </a:lvl4pPr>
            <a:lvl5pPr>
              <a:defRPr sz="1500">
                <a:solidFill>
                  <a:srgbClr val="54565B"/>
                </a:solidFill>
                <a:latin typeface="Calibri" panose="020F0502020204030204" pitchFamily="34" charset="0"/>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10"/>
          </p:nvPr>
        </p:nvSpPr>
        <p:spPr>
          <a:xfrm>
            <a:off x="8737600" y="6356353"/>
            <a:ext cx="2844800" cy="365125"/>
          </a:xfrm>
          <a:prstGeom prst="rect">
            <a:avLst/>
          </a:prstGeom>
        </p:spPr>
        <p:txBody>
          <a:bodyPr vert="horz" lIns="91440" tIns="45720" rIns="91440" bIns="45720" rtlCol="0" anchor="ctr"/>
          <a:lstStyle>
            <a:lvl1pPr algn="r">
              <a:defRPr sz="900">
                <a:solidFill>
                  <a:schemeClr val="tx1"/>
                </a:solidFill>
              </a:defRPr>
            </a:lvl1pPr>
          </a:lstStyle>
          <a:p>
            <a:pPr>
              <a:defRPr/>
            </a:pPr>
            <a:fld id="{E231A704-CB12-4555-9DA8-9D6A338D63C2}" type="slidenum">
              <a:rPr lang="en-US" smtClean="0"/>
              <a:pPr>
                <a:defRPr/>
              </a:pPr>
              <a:t>‹#›</a:t>
            </a:fld>
            <a:endParaRPr lang="en-US" dirty="0"/>
          </a:p>
        </p:txBody>
      </p:sp>
    </p:spTree>
    <p:custDataLst>
      <p:tags r:id="rId1"/>
    </p:custDataLst>
    <p:extLst>
      <p:ext uri="{BB962C8B-B14F-4D97-AF65-F5344CB8AC3E}">
        <p14:creationId xmlns:p14="http://schemas.microsoft.com/office/powerpoint/2010/main" val="303182028"/>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3042"/>
            <a:ext cx="10972800" cy="944562"/>
          </a:xfrm>
        </p:spPr>
        <p:txBody>
          <a:bodyPr/>
          <a:lstStyle>
            <a:lvl1pPr algn="ctr">
              <a:defRPr>
                <a:latin typeface="Calibri" panose="020F0502020204030204" pitchFamily="34" charset="0"/>
              </a:defRPr>
            </a:lvl1pPr>
          </a:lstStyle>
          <a:p>
            <a:r>
              <a:rPr lang="en-US" dirty="0"/>
              <a:t>Click to edit Master title style</a:t>
            </a:r>
          </a:p>
        </p:txBody>
      </p:sp>
      <p:sp>
        <p:nvSpPr>
          <p:cNvPr id="3" name="Slide Number Placeholder 1"/>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solidFill>
              </a:defRPr>
            </a:lvl1pPr>
          </a:lstStyle>
          <a:p>
            <a:pPr>
              <a:defRPr/>
            </a:pPr>
            <a:fld id="{E231A704-CB12-4555-9DA8-9D6A338D63C2}" type="slidenum">
              <a:rPr lang="en-US" smtClean="0"/>
              <a:pPr>
                <a:defRPr/>
              </a:pPr>
              <a:t>‹#›</a:t>
            </a:fld>
            <a:endParaRPr lang="en-US" dirty="0"/>
          </a:p>
        </p:txBody>
      </p:sp>
    </p:spTree>
    <p:custDataLst>
      <p:tags r:id="rId1"/>
    </p:custDataLst>
    <p:extLst>
      <p:ext uri="{BB962C8B-B14F-4D97-AF65-F5344CB8AC3E}">
        <p14:creationId xmlns:p14="http://schemas.microsoft.com/office/powerpoint/2010/main" val="562645322"/>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solidFill>
              </a:defRPr>
            </a:lvl1pPr>
          </a:lstStyle>
          <a:p>
            <a:pPr>
              <a:defRPr/>
            </a:pPr>
            <a:fld id="{E231A704-CB12-4555-9DA8-9D6A338D63C2}" type="slidenum">
              <a:rPr lang="en-US" smtClean="0"/>
              <a:pPr>
                <a:defRPr/>
              </a:pPr>
              <a:t>‹#›</a:t>
            </a:fld>
            <a:endParaRPr lang="en-US" dirty="0"/>
          </a:p>
        </p:txBody>
      </p:sp>
    </p:spTree>
    <p:custDataLst>
      <p:tags r:id="rId1"/>
    </p:custDataLst>
    <p:extLst>
      <p:ext uri="{BB962C8B-B14F-4D97-AF65-F5344CB8AC3E}">
        <p14:creationId xmlns:p14="http://schemas.microsoft.com/office/powerpoint/2010/main" val="1733317462"/>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38200"/>
          </a:xfrm>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609600" y="1524003"/>
            <a:ext cx="5384800" cy="4602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524003"/>
            <a:ext cx="5384800" cy="4602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3936FE-B82C-4816-9899-41AEFF68CA6C}" type="slidenum">
              <a:rPr lang="en-US" smtClean="0"/>
              <a:t>‹#›</a:t>
            </a:fld>
            <a:endParaRPr lang="en-US"/>
          </a:p>
        </p:txBody>
      </p:sp>
    </p:spTree>
    <p:extLst>
      <p:ext uri="{BB962C8B-B14F-4D97-AF65-F5344CB8AC3E}">
        <p14:creationId xmlns:p14="http://schemas.microsoft.com/office/powerpoint/2010/main" val="132208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320800" y="354782"/>
            <a:ext cx="10261600" cy="44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Title style</a:t>
            </a:r>
          </a:p>
        </p:txBody>
      </p:sp>
      <p:sp>
        <p:nvSpPr>
          <p:cNvPr id="1029" name="Rectangle 5"/>
          <p:cNvSpPr>
            <a:spLocks noGrp="1" noChangeArrowheads="1"/>
          </p:cNvSpPr>
          <p:nvPr>
            <p:ph type="body" idx="1"/>
          </p:nvPr>
        </p:nvSpPr>
        <p:spPr bwMode="auto">
          <a:xfrm>
            <a:off x="1320800" y="1166019"/>
            <a:ext cx="10261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Tree>
    <p:custDataLst>
      <p:tags r:id="rId13"/>
    </p:custDataLst>
    <p:extLst>
      <p:ext uri="{BB962C8B-B14F-4D97-AF65-F5344CB8AC3E}">
        <p14:creationId xmlns:p14="http://schemas.microsoft.com/office/powerpoint/2010/main" val="3489415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hf hdr="0" ftr="0" dt="0"/>
  <p:txStyles>
    <p:titleStyle>
      <a:lvl1pPr algn="ctr" rtl="0" eaLnBrk="1" fontAlgn="base" hangingPunct="1">
        <a:spcBef>
          <a:spcPct val="0"/>
        </a:spcBef>
        <a:spcAft>
          <a:spcPct val="0"/>
        </a:spcAft>
        <a:defRPr sz="2700" b="1" cap="small" baseline="0">
          <a:solidFill>
            <a:srgbClr val="00748E"/>
          </a:solidFill>
          <a:latin typeface="Calibri" panose="020F0502020204030204" pitchFamily="34" charset="0"/>
          <a:ea typeface="+mj-ea"/>
          <a:cs typeface="+mj-cs"/>
        </a:defRPr>
      </a:lvl1pPr>
      <a:lvl2pPr algn="l" rtl="0" eaLnBrk="1" fontAlgn="base" hangingPunct="1">
        <a:spcBef>
          <a:spcPct val="0"/>
        </a:spcBef>
        <a:spcAft>
          <a:spcPct val="0"/>
        </a:spcAft>
        <a:defRPr sz="2700" b="1">
          <a:solidFill>
            <a:srgbClr val="00748E"/>
          </a:solidFill>
          <a:latin typeface="Georgia" pitchFamily="18" charset="0"/>
        </a:defRPr>
      </a:lvl2pPr>
      <a:lvl3pPr algn="l" rtl="0" eaLnBrk="1" fontAlgn="base" hangingPunct="1">
        <a:spcBef>
          <a:spcPct val="0"/>
        </a:spcBef>
        <a:spcAft>
          <a:spcPct val="0"/>
        </a:spcAft>
        <a:defRPr sz="2700" b="1">
          <a:solidFill>
            <a:srgbClr val="00748E"/>
          </a:solidFill>
          <a:latin typeface="Georgia" pitchFamily="18" charset="0"/>
        </a:defRPr>
      </a:lvl3pPr>
      <a:lvl4pPr algn="l" rtl="0" eaLnBrk="1" fontAlgn="base" hangingPunct="1">
        <a:spcBef>
          <a:spcPct val="0"/>
        </a:spcBef>
        <a:spcAft>
          <a:spcPct val="0"/>
        </a:spcAft>
        <a:defRPr sz="2700" b="1">
          <a:solidFill>
            <a:srgbClr val="00748E"/>
          </a:solidFill>
          <a:latin typeface="Georgia" pitchFamily="18" charset="0"/>
        </a:defRPr>
      </a:lvl4pPr>
      <a:lvl5pPr algn="l" rtl="0" eaLnBrk="1" fontAlgn="base" hangingPunct="1">
        <a:spcBef>
          <a:spcPct val="0"/>
        </a:spcBef>
        <a:spcAft>
          <a:spcPct val="0"/>
        </a:spcAft>
        <a:defRPr sz="2700" b="1">
          <a:solidFill>
            <a:srgbClr val="00748E"/>
          </a:solidFill>
          <a:latin typeface="Georgia" pitchFamily="18" charset="0"/>
        </a:defRPr>
      </a:lvl5pPr>
      <a:lvl6pPr marL="342900" algn="l" rtl="0" eaLnBrk="1" fontAlgn="base" hangingPunct="1">
        <a:spcBef>
          <a:spcPct val="0"/>
        </a:spcBef>
        <a:spcAft>
          <a:spcPct val="0"/>
        </a:spcAft>
        <a:defRPr sz="2700" b="1">
          <a:solidFill>
            <a:srgbClr val="00748E"/>
          </a:solidFill>
          <a:latin typeface="Georgia" pitchFamily="18" charset="0"/>
        </a:defRPr>
      </a:lvl6pPr>
      <a:lvl7pPr marL="685800" algn="l" rtl="0" eaLnBrk="1" fontAlgn="base" hangingPunct="1">
        <a:spcBef>
          <a:spcPct val="0"/>
        </a:spcBef>
        <a:spcAft>
          <a:spcPct val="0"/>
        </a:spcAft>
        <a:defRPr sz="2700" b="1">
          <a:solidFill>
            <a:srgbClr val="00748E"/>
          </a:solidFill>
          <a:latin typeface="Georgia" pitchFamily="18" charset="0"/>
        </a:defRPr>
      </a:lvl7pPr>
      <a:lvl8pPr marL="1028700" algn="l" rtl="0" eaLnBrk="1" fontAlgn="base" hangingPunct="1">
        <a:spcBef>
          <a:spcPct val="0"/>
        </a:spcBef>
        <a:spcAft>
          <a:spcPct val="0"/>
        </a:spcAft>
        <a:defRPr sz="2700" b="1">
          <a:solidFill>
            <a:srgbClr val="00748E"/>
          </a:solidFill>
          <a:latin typeface="Georgia" pitchFamily="18" charset="0"/>
        </a:defRPr>
      </a:lvl8pPr>
      <a:lvl9pPr marL="1371600" algn="l" rtl="0" eaLnBrk="1" fontAlgn="base" hangingPunct="1">
        <a:spcBef>
          <a:spcPct val="0"/>
        </a:spcBef>
        <a:spcAft>
          <a:spcPct val="0"/>
        </a:spcAft>
        <a:defRPr sz="2700" b="1">
          <a:solidFill>
            <a:srgbClr val="00748E"/>
          </a:solidFill>
          <a:latin typeface="Georgia" pitchFamily="18" charset="0"/>
        </a:defRPr>
      </a:lvl9pPr>
    </p:titleStyle>
    <p:bodyStyle>
      <a:lvl1pPr marL="257175" indent="-257175" algn="l" rtl="0" eaLnBrk="1" fontAlgn="base" hangingPunct="1">
        <a:spcBef>
          <a:spcPct val="0"/>
        </a:spcBef>
        <a:spcAft>
          <a:spcPct val="0"/>
        </a:spcAft>
        <a:defRPr sz="2100">
          <a:solidFill>
            <a:srgbClr val="54565B"/>
          </a:solidFill>
          <a:latin typeface="Calibri" panose="020F0502020204030204" pitchFamily="34" charset="0"/>
          <a:ea typeface="+mn-ea"/>
          <a:cs typeface="+mn-cs"/>
        </a:defRPr>
      </a:lvl1pPr>
      <a:lvl2pPr marL="557213" indent="-214313" algn="l" rtl="0" eaLnBrk="1" fontAlgn="base" hangingPunct="1">
        <a:spcBef>
          <a:spcPct val="20000"/>
        </a:spcBef>
        <a:spcAft>
          <a:spcPct val="0"/>
        </a:spcAft>
        <a:buChar char="–"/>
        <a:defRPr sz="2100">
          <a:solidFill>
            <a:schemeClr val="tx1"/>
          </a:solidFill>
          <a:latin typeface="TradeGothic" pitchFamily="34" charset="0"/>
        </a:defRPr>
      </a:lvl2pPr>
      <a:lvl3pPr marL="857250" indent="-171450" algn="l" rtl="0" eaLnBrk="1" fontAlgn="base" hangingPunct="1">
        <a:spcBef>
          <a:spcPct val="20000"/>
        </a:spcBef>
        <a:spcAft>
          <a:spcPct val="0"/>
        </a:spcAft>
        <a:buChar char="•"/>
        <a:defRPr sz="1800">
          <a:solidFill>
            <a:schemeClr val="tx1"/>
          </a:solidFill>
          <a:latin typeface="TradeGothic" pitchFamily="34" charset="0"/>
        </a:defRPr>
      </a:lvl3pPr>
      <a:lvl4pPr marL="1200150" indent="-171450" algn="l" rtl="0" eaLnBrk="1" fontAlgn="base" hangingPunct="1">
        <a:spcBef>
          <a:spcPct val="20000"/>
        </a:spcBef>
        <a:spcAft>
          <a:spcPct val="0"/>
        </a:spcAft>
        <a:buChar char="–"/>
        <a:defRPr sz="1500">
          <a:solidFill>
            <a:schemeClr val="tx1"/>
          </a:solidFill>
          <a:latin typeface="TradeGothic" pitchFamily="34" charset="0"/>
        </a:defRPr>
      </a:lvl4pPr>
      <a:lvl5pPr marL="1543050" indent="-171450" algn="l" rtl="0" eaLnBrk="1" fontAlgn="base" hangingPunct="1">
        <a:spcBef>
          <a:spcPct val="20000"/>
        </a:spcBef>
        <a:spcAft>
          <a:spcPct val="0"/>
        </a:spcAft>
        <a:buChar char="»"/>
        <a:defRPr sz="1500">
          <a:solidFill>
            <a:schemeClr val="tx1"/>
          </a:solidFill>
          <a:latin typeface="TradeGothic" pitchFamily="34" charset="0"/>
        </a:defRPr>
      </a:lvl5pPr>
      <a:lvl6pPr marL="1885950" indent="-171450" algn="l" rtl="0" eaLnBrk="1" fontAlgn="base" hangingPunct="1">
        <a:spcBef>
          <a:spcPct val="20000"/>
        </a:spcBef>
        <a:spcAft>
          <a:spcPct val="0"/>
        </a:spcAft>
        <a:buChar char="»"/>
        <a:defRPr sz="1500">
          <a:solidFill>
            <a:schemeClr val="tx1"/>
          </a:solidFill>
          <a:latin typeface="TradeGothic" pitchFamily="34" charset="0"/>
        </a:defRPr>
      </a:lvl6pPr>
      <a:lvl7pPr marL="2228850" indent="-171450" algn="l" rtl="0" eaLnBrk="1" fontAlgn="base" hangingPunct="1">
        <a:spcBef>
          <a:spcPct val="20000"/>
        </a:spcBef>
        <a:spcAft>
          <a:spcPct val="0"/>
        </a:spcAft>
        <a:buChar char="»"/>
        <a:defRPr sz="1500">
          <a:solidFill>
            <a:schemeClr val="tx1"/>
          </a:solidFill>
          <a:latin typeface="TradeGothic" pitchFamily="34" charset="0"/>
        </a:defRPr>
      </a:lvl7pPr>
      <a:lvl8pPr marL="2571750" indent="-171450" algn="l" rtl="0" eaLnBrk="1" fontAlgn="base" hangingPunct="1">
        <a:spcBef>
          <a:spcPct val="20000"/>
        </a:spcBef>
        <a:spcAft>
          <a:spcPct val="0"/>
        </a:spcAft>
        <a:buChar char="»"/>
        <a:defRPr sz="1500">
          <a:solidFill>
            <a:schemeClr val="tx1"/>
          </a:solidFill>
          <a:latin typeface="TradeGothic" pitchFamily="34" charset="0"/>
        </a:defRPr>
      </a:lvl8pPr>
      <a:lvl9pPr marL="2914650" indent="-171450" algn="l" rtl="0" eaLnBrk="1" fontAlgn="base" hangingPunct="1">
        <a:spcBef>
          <a:spcPct val="20000"/>
        </a:spcBef>
        <a:spcAft>
          <a:spcPct val="0"/>
        </a:spcAft>
        <a:buChar char="»"/>
        <a:defRPr sz="1500">
          <a:solidFill>
            <a:schemeClr val="tx1"/>
          </a:solidFill>
          <a:latin typeface="TradeGothic"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2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2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89012334"/>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51079A-862E-48B0-B805-D92BBB6A92C7}"/>
              </a:ext>
            </a:extLst>
          </p:cNvPr>
          <p:cNvSpPr>
            <a:spLocks noGrp="1"/>
          </p:cNvSpPr>
          <p:nvPr>
            <p:ph type="title"/>
          </p:nvPr>
        </p:nvSpPr>
        <p:spPr/>
        <p:txBody>
          <a:bodyPr/>
          <a:lstStyle/>
          <a:p>
            <a:pPr algn="l"/>
            <a:r>
              <a:rPr lang="en-US" dirty="0"/>
              <a:t>ROUND 2</a:t>
            </a:r>
          </a:p>
        </p:txBody>
      </p:sp>
      <p:sp>
        <p:nvSpPr>
          <p:cNvPr id="7" name="Content Placeholder 6">
            <a:extLst>
              <a:ext uri="{FF2B5EF4-FFF2-40B4-BE49-F238E27FC236}">
                <a16:creationId xmlns:a16="http://schemas.microsoft.com/office/drawing/2014/main" id="{D475231D-B174-4366-8AD3-C330A5A59F8F}"/>
              </a:ext>
            </a:extLst>
          </p:cNvPr>
          <p:cNvSpPr>
            <a:spLocks noGrp="1"/>
          </p:cNvSpPr>
          <p:nvPr>
            <p:ph idx="1"/>
          </p:nvPr>
        </p:nvSpPr>
        <p:spPr>
          <a:xfrm>
            <a:off x="812800" y="1240078"/>
            <a:ext cx="10769600" cy="5038486"/>
          </a:xfrm>
        </p:spPr>
        <p:txBody>
          <a:bodyPr/>
          <a:lstStyle/>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According to the HCQIA, at what times must the hospital query the National Practitioner Data Bank for a physician, dentist, or other health care practitioner? </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What medical staff committee(s) is/are required by Joint Commission hospital standards for the medical staff?</a:t>
            </a:r>
          </a:p>
          <a:p>
            <a:pPr>
              <a:spcBef>
                <a:spcPts val="0"/>
              </a:spcBef>
              <a:spcAft>
                <a:spcPts val="1200"/>
              </a:spcAft>
              <a:buAutoNum type="arabicPeriod"/>
              <a:tabLst>
                <a:tab pos="-228600" algn="l"/>
              </a:tabLst>
            </a:pPr>
            <a:r>
              <a:rPr lang="en-US" sz="2000" dirty="0">
                <a:latin typeface="Arial"/>
                <a:cs typeface="Arial"/>
              </a:rPr>
              <a:t>Under Robert’s Rules of Order, when more than one motion is proposed, which motion takes precedence? </a:t>
            </a:r>
            <a:endParaRPr lang="en-US" sz="2000" dirty="0">
              <a:latin typeface="Arial" panose="020B0604020202020204" pitchFamily="34" charset="0"/>
              <a:cs typeface="Arial" panose="020B0604020202020204" pitchFamily="34" charset="0"/>
            </a:endParaRPr>
          </a:p>
          <a:p>
            <a:pPr>
              <a:spcBef>
                <a:spcPts val="0"/>
              </a:spcBef>
              <a:spcAft>
                <a:spcPts val="1200"/>
              </a:spcAft>
              <a:buFont typeface="+mj-lt"/>
              <a:buAutoNum type="arabicPeriod"/>
              <a:tabLst>
                <a:tab pos="-228600" algn="l"/>
              </a:tabLst>
            </a:pPr>
            <a:r>
              <a:rPr lang="en-US" sz="2000" dirty="0">
                <a:latin typeface="Arial"/>
                <a:ea typeface="Times New Roman" panose="02020603050405020304" pitchFamily="18" charset="0"/>
                <a:cs typeface="Arial"/>
              </a:rPr>
              <a:t>True or False</a:t>
            </a:r>
            <a:r>
              <a:rPr lang="en-US" sz="2000" dirty="0">
                <a:effectLst/>
                <a:latin typeface="Arial"/>
                <a:ea typeface="Times New Roman" panose="02020603050405020304" pitchFamily="18" charset="0"/>
                <a:cs typeface="Arial"/>
              </a:rPr>
              <a:t>:</a:t>
            </a:r>
            <a:r>
              <a:rPr lang="en-US" sz="2000" dirty="0">
                <a:latin typeface="Arial"/>
                <a:ea typeface="Times New Roman" panose="02020603050405020304" pitchFamily="18" charset="0"/>
                <a:cs typeface="Arial"/>
              </a:rPr>
              <a:t> </a:t>
            </a:r>
            <a:r>
              <a:rPr lang="en-US" sz="2000" dirty="0">
                <a:effectLst/>
                <a:latin typeface="Arial"/>
                <a:ea typeface="Times New Roman" panose="02020603050405020304" pitchFamily="18" charset="0"/>
                <a:cs typeface="Arial"/>
              </a:rPr>
              <a:t> Voluntary surrender or restriction of clinical privileges for 14 days is reportable to the NPDB.</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Which specialty is most likely to be granted privileges for surgical management of congenital septal and valvular defects?</a:t>
            </a:r>
          </a:p>
          <a:p>
            <a:pPr marL="342900" marR="0" lvl="0" indent="-342900">
              <a:spcBef>
                <a:spcPts val="0"/>
              </a:spcBef>
              <a:spcAft>
                <a:spcPts val="1200"/>
              </a:spcAft>
              <a:buFont typeface="+mj-lt"/>
              <a:buAutoNum type="arabicPeriod"/>
              <a:tabLst>
                <a:tab pos="-2286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Slide Number Placeholder 4">
            <a:extLst>
              <a:ext uri="{FF2B5EF4-FFF2-40B4-BE49-F238E27FC236}">
                <a16:creationId xmlns:a16="http://schemas.microsoft.com/office/drawing/2014/main" id="{692D25E7-6085-4EB5-85FB-4423B1CDEA3F}"/>
              </a:ext>
            </a:extLst>
          </p:cNvPr>
          <p:cNvSpPr>
            <a:spLocks noGrp="1"/>
          </p:cNvSpPr>
          <p:nvPr>
            <p:ph type="sldNum" sz="quarter" idx="4"/>
          </p:nvPr>
        </p:nvSpPr>
        <p:spPr/>
        <p:txBody>
          <a:bodyPr/>
          <a:lstStyle/>
          <a:p>
            <a:fld id="{753936FE-B82C-4816-9899-41AEFF68CA6C}" type="slidenum">
              <a:rPr lang="en-US" smtClean="0"/>
              <a:t>10</a:t>
            </a:fld>
            <a:endParaRPr lang="en-US"/>
          </a:p>
        </p:txBody>
      </p:sp>
    </p:spTree>
    <p:custDataLst>
      <p:tags r:id="rId1"/>
    </p:custDataLst>
    <p:extLst>
      <p:ext uri="{BB962C8B-B14F-4D97-AF65-F5344CB8AC3E}">
        <p14:creationId xmlns:p14="http://schemas.microsoft.com/office/powerpoint/2010/main" val="3177209343"/>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51079A-862E-48B0-B805-D92BBB6A92C7}"/>
              </a:ext>
            </a:extLst>
          </p:cNvPr>
          <p:cNvSpPr>
            <a:spLocks noGrp="1"/>
          </p:cNvSpPr>
          <p:nvPr>
            <p:ph type="title"/>
          </p:nvPr>
        </p:nvSpPr>
        <p:spPr/>
        <p:txBody>
          <a:bodyPr/>
          <a:lstStyle/>
          <a:p>
            <a:pPr algn="l"/>
            <a:r>
              <a:rPr lang="en-US" dirty="0"/>
              <a:t>ROUND 3</a:t>
            </a:r>
          </a:p>
        </p:txBody>
      </p:sp>
      <p:sp>
        <p:nvSpPr>
          <p:cNvPr id="7" name="Content Placeholder 6">
            <a:extLst>
              <a:ext uri="{FF2B5EF4-FFF2-40B4-BE49-F238E27FC236}">
                <a16:creationId xmlns:a16="http://schemas.microsoft.com/office/drawing/2014/main" id="{D475231D-B174-4366-8AD3-C330A5A59F8F}"/>
              </a:ext>
            </a:extLst>
          </p:cNvPr>
          <p:cNvSpPr>
            <a:spLocks noGrp="1"/>
          </p:cNvSpPr>
          <p:nvPr>
            <p:ph idx="1"/>
          </p:nvPr>
        </p:nvSpPr>
        <p:spPr>
          <a:xfrm>
            <a:off x="812800" y="1240078"/>
            <a:ext cx="10769600" cy="5038486"/>
          </a:xfrm>
        </p:spPr>
        <p:txBody>
          <a:bodyPr/>
          <a:lstStyle/>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URAC standards require the organization to provide a written notification to providers within how many days of the credentialing determination?</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NCQA standards require the organization to have written policies and procedures that delineate certain practitioner rights and to communicate these rights to the practitioner.  Name the three rights that must be provided to applicants. </a:t>
            </a:r>
          </a:p>
          <a:p>
            <a:pPr>
              <a:spcBef>
                <a:spcPts val="0"/>
              </a:spcBef>
              <a:spcAft>
                <a:spcPts val="1200"/>
              </a:spcAft>
              <a:buFont typeface="+mj-lt"/>
              <a:buAutoNum type="arabicPeriod"/>
              <a:tabLst>
                <a:tab pos="-228600" algn="l"/>
              </a:tabLst>
            </a:pPr>
            <a:r>
              <a:rPr lang="en-US" sz="2000" dirty="0">
                <a:latin typeface="Arial"/>
                <a:ea typeface="Times New Roman" panose="02020603050405020304" pitchFamily="18" charset="0"/>
                <a:cs typeface="Arial"/>
              </a:rPr>
              <a:t>What is the purpose of the MAC?</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True or False: HFAP standards allow a hospital to accept the credentialing and privileging decision of another organization (credentialing/privileging by proxy) for teleradiology services.</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case of Darling v. Charleston Memorial Community Hospital was significant in that it set aside a long standing doctrine that was applied to hospitals. What is that doctrine? </a:t>
            </a:r>
          </a:p>
        </p:txBody>
      </p:sp>
      <p:sp>
        <p:nvSpPr>
          <p:cNvPr id="5" name="Slide Number Placeholder 4">
            <a:extLst>
              <a:ext uri="{FF2B5EF4-FFF2-40B4-BE49-F238E27FC236}">
                <a16:creationId xmlns:a16="http://schemas.microsoft.com/office/drawing/2014/main" id="{692D25E7-6085-4EB5-85FB-4423B1CDEA3F}"/>
              </a:ext>
            </a:extLst>
          </p:cNvPr>
          <p:cNvSpPr>
            <a:spLocks noGrp="1"/>
          </p:cNvSpPr>
          <p:nvPr>
            <p:ph type="sldNum" sz="quarter" idx="4"/>
          </p:nvPr>
        </p:nvSpPr>
        <p:spPr/>
        <p:txBody>
          <a:bodyPr/>
          <a:lstStyle/>
          <a:p>
            <a:fld id="{753936FE-B82C-4816-9899-41AEFF68CA6C}" type="slidenum">
              <a:rPr lang="en-US" smtClean="0"/>
              <a:t>11</a:t>
            </a:fld>
            <a:endParaRPr lang="en-US"/>
          </a:p>
        </p:txBody>
      </p:sp>
    </p:spTree>
    <p:custDataLst>
      <p:tags r:id="rId1"/>
    </p:custDataLst>
    <p:extLst>
      <p:ext uri="{BB962C8B-B14F-4D97-AF65-F5344CB8AC3E}">
        <p14:creationId xmlns:p14="http://schemas.microsoft.com/office/powerpoint/2010/main" val="1537566487"/>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51079A-862E-48B0-B805-D92BBB6A92C7}"/>
              </a:ext>
            </a:extLst>
          </p:cNvPr>
          <p:cNvSpPr>
            <a:spLocks noGrp="1"/>
          </p:cNvSpPr>
          <p:nvPr>
            <p:ph type="title"/>
          </p:nvPr>
        </p:nvSpPr>
        <p:spPr/>
        <p:txBody>
          <a:bodyPr/>
          <a:lstStyle/>
          <a:p>
            <a:pPr algn="l"/>
            <a:r>
              <a:rPr lang="en-US" dirty="0"/>
              <a:t>ROUND 4</a:t>
            </a:r>
          </a:p>
        </p:txBody>
      </p:sp>
      <p:sp>
        <p:nvSpPr>
          <p:cNvPr id="7" name="Content Placeholder 6">
            <a:extLst>
              <a:ext uri="{FF2B5EF4-FFF2-40B4-BE49-F238E27FC236}">
                <a16:creationId xmlns:a16="http://schemas.microsoft.com/office/drawing/2014/main" id="{D475231D-B174-4366-8AD3-C330A5A59F8F}"/>
              </a:ext>
            </a:extLst>
          </p:cNvPr>
          <p:cNvSpPr>
            <a:spLocks noGrp="1"/>
          </p:cNvSpPr>
          <p:nvPr>
            <p:ph idx="1"/>
          </p:nvPr>
        </p:nvSpPr>
        <p:spPr>
          <a:xfrm>
            <a:off x="812800" y="1240078"/>
            <a:ext cx="10769600" cy="5038486"/>
          </a:xfrm>
        </p:spPr>
        <p:txBody>
          <a:bodyPr/>
          <a:lstStyle/>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CMS Conditions of Participation for Hospitals require that criteria for selection to the medical staff include evaluation of five areas. One of these is competence. Name the four remaining areas.</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NCQA requires which three factors prior to provisionally credentialing a provider? </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AAAHC requires a provider to be recredentialed every three years except under what circumstance?</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How often is the Department of Health and Human </a:t>
            </a:r>
            <a:r>
              <a:rPr lang="en-US" sz="2000" dirty="0">
                <a:latin typeface="Arial" panose="020B0604020202020204" pitchFamily="34" charset="0"/>
                <a:ea typeface="Times New Roman" panose="02020603050405020304" pitchFamily="18" charset="0"/>
                <a:cs typeface="Arial" panose="020B0604020202020204" pitchFamily="34" charset="0"/>
              </a:rPr>
              <a:t>S</a:t>
            </a:r>
            <a:r>
              <a:rPr lang="en-US" sz="2000" dirty="0">
                <a:effectLst/>
                <a:latin typeface="Arial" panose="020B0604020202020204" pitchFamily="34" charset="0"/>
                <a:ea typeface="Times New Roman" panose="02020603050405020304" pitchFamily="18" charset="0"/>
                <a:cs typeface="Arial" panose="020B0604020202020204" pitchFamily="34" charset="0"/>
              </a:rPr>
              <a:t>ervices required to report exclusions from participation on Medicare, Medicaid and other Federal health care programs to the NPDB?</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What specialty is most likely to be granted privileges for balloon endometrial ablation?</a:t>
            </a:r>
          </a:p>
        </p:txBody>
      </p:sp>
      <p:sp>
        <p:nvSpPr>
          <p:cNvPr id="5" name="Slide Number Placeholder 4">
            <a:extLst>
              <a:ext uri="{FF2B5EF4-FFF2-40B4-BE49-F238E27FC236}">
                <a16:creationId xmlns:a16="http://schemas.microsoft.com/office/drawing/2014/main" id="{692D25E7-6085-4EB5-85FB-4423B1CDEA3F}"/>
              </a:ext>
            </a:extLst>
          </p:cNvPr>
          <p:cNvSpPr>
            <a:spLocks noGrp="1"/>
          </p:cNvSpPr>
          <p:nvPr>
            <p:ph type="sldNum" sz="quarter" idx="4"/>
          </p:nvPr>
        </p:nvSpPr>
        <p:spPr/>
        <p:txBody>
          <a:bodyPr/>
          <a:lstStyle/>
          <a:p>
            <a:fld id="{753936FE-B82C-4816-9899-41AEFF68CA6C}" type="slidenum">
              <a:rPr lang="en-US" smtClean="0"/>
              <a:t>12</a:t>
            </a:fld>
            <a:endParaRPr lang="en-US"/>
          </a:p>
        </p:txBody>
      </p:sp>
    </p:spTree>
    <p:custDataLst>
      <p:tags r:id="rId1"/>
    </p:custDataLst>
    <p:extLst>
      <p:ext uri="{BB962C8B-B14F-4D97-AF65-F5344CB8AC3E}">
        <p14:creationId xmlns:p14="http://schemas.microsoft.com/office/powerpoint/2010/main" val="2376809531"/>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51079A-862E-48B0-B805-D92BBB6A92C7}"/>
              </a:ext>
            </a:extLst>
          </p:cNvPr>
          <p:cNvSpPr>
            <a:spLocks noGrp="1"/>
          </p:cNvSpPr>
          <p:nvPr>
            <p:ph type="title"/>
          </p:nvPr>
        </p:nvSpPr>
        <p:spPr/>
        <p:txBody>
          <a:bodyPr/>
          <a:lstStyle/>
          <a:p>
            <a:pPr algn="l"/>
            <a:r>
              <a:rPr lang="en-US" dirty="0"/>
              <a:t>ROUND 5</a:t>
            </a:r>
          </a:p>
        </p:txBody>
      </p:sp>
      <p:sp>
        <p:nvSpPr>
          <p:cNvPr id="7" name="Content Placeholder 6">
            <a:extLst>
              <a:ext uri="{FF2B5EF4-FFF2-40B4-BE49-F238E27FC236}">
                <a16:creationId xmlns:a16="http://schemas.microsoft.com/office/drawing/2014/main" id="{D475231D-B174-4366-8AD3-C330A5A59F8F}"/>
              </a:ext>
            </a:extLst>
          </p:cNvPr>
          <p:cNvSpPr>
            <a:spLocks noGrp="1"/>
          </p:cNvSpPr>
          <p:nvPr>
            <p:ph idx="1"/>
          </p:nvPr>
        </p:nvSpPr>
        <p:spPr>
          <a:xfrm>
            <a:off x="812800" y="1240078"/>
            <a:ext cx="10769600" cy="5038486"/>
          </a:xfrm>
        </p:spPr>
        <p:txBody>
          <a:bodyPr/>
          <a:lstStyle/>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HFAP standards require a specific document to describe the qualifications and criteria that must be met by a candidate in order for the medical staff to recommend appointment and privileges to the governing body. What is that document?</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What date does NCQA use when assessing compliance with timeliness requirements for PSV?</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True or False: According to The Joint Commission standards, if a medical staff appointee does not return their application in a timely fashion and the result is that the appointment will lapse, temporary privileges can be granted.</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According to HCQIA, a hospital that fails to report adverse actions may lose its immunity up to what period of time? </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What is the federal law that was enacted for the purpose of encouraging good faith professional review activitie</a:t>
            </a:r>
            <a:r>
              <a:rPr lang="en-US" sz="2000" dirty="0">
                <a:latin typeface="Arial" panose="020B0604020202020204" pitchFamily="34" charset="0"/>
                <a:ea typeface="Times New Roman" panose="02020603050405020304" pitchFamily="18" charset="0"/>
                <a:cs typeface="Arial" panose="020B0604020202020204" pitchFamily="34" charset="0"/>
              </a:rPr>
              <a: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mj-lt"/>
              <a:buAutoNum type="arabicPeriod"/>
              <a:tabLst>
                <a:tab pos="-2286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Slide Number Placeholder 4">
            <a:extLst>
              <a:ext uri="{FF2B5EF4-FFF2-40B4-BE49-F238E27FC236}">
                <a16:creationId xmlns:a16="http://schemas.microsoft.com/office/drawing/2014/main" id="{692D25E7-6085-4EB5-85FB-4423B1CDEA3F}"/>
              </a:ext>
            </a:extLst>
          </p:cNvPr>
          <p:cNvSpPr>
            <a:spLocks noGrp="1"/>
          </p:cNvSpPr>
          <p:nvPr>
            <p:ph type="sldNum" sz="quarter" idx="4"/>
          </p:nvPr>
        </p:nvSpPr>
        <p:spPr/>
        <p:txBody>
          <a:bodyPr/>
          <a:lstStyle/>
          <a:p>
            <a:fld id="{753936FE-B82C-4816-9899-41AEFF68CA6C}" type="slidenum">
              <a:rPr lang="en-US" smtClean="0"/>
              <a:t>13</a:t>
            </a:fld>
            <a:endParaRPr lang="en-US"/>
          </a:p>
        </p:txBody>
      </p:sp>
    </p:spTree>
    <p:custDataLst>
      <p:tags r:id="rId1"/>
    </p:custDataLst>
    <p:extLst>
      <p:ext uri="{BB962C8B-B14F-4D97-AF65-F5344CB8AC3E}">
        <p14:creationId xmlns:p14="http://schemas.microsoft.com/office/powerpoint/2010/main" val="2856057314"/>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A6A8-8DA5-4ED9-9A30-846FB5E903E5}"/>
              </a:ext>
            </a:extLst>
          </p:cNvPr>
          <p:cNvSpPr>
            <a:spLocks noGrp="1"/>
          </p:cNvSpPr>
          <p:nvPr>
            <p:ph type="title"/>
          </p:nvPr>
        </p:nvSpPr>
        <p:spPr>
          <a:xfrm>
            <a:off x="609600" y="609600"/>
            <a:ext cx="10972800" cy="838200"/>
          </a:xfrm>
        </p:spPr>
        <p:txBody>
          <a:bodyPr wrap="square" anchor="ctr">
            <a:normAutofit/>
          </a:bodyPr>
          <a:lstStyle/>
          <a:p>
            <a:pPr algn="l"/>
            <a:r>
              <a:rPr lang="en-US" dirty="0"/>
              <a:t>KNOWLEDGE ASSESSMENT: DEBRIEF</a:t>
            </a:r>
          </a:p>
        </p:txBody>
      </p:sp>
      <p:sp>
        <p:nvSpPr>
          <p:cNvPr id="10" name="Text Placeholder 2">
            <a:extLst>
              <a:ext uri="{FF2B5EF4-FFF2-40B4-BE49-F238E27FC236}">
                <a16:creationId xmlns:a16="http://schemas.microsoft.com/office/drawing/2014/main" id="{42781DA7-72ED-49C2-8109-5B2294D6D794}"/>
              </a:ext>
            </a:extLst>
          </p:cNvPr>
          <p:cNvSpPr>
            <a:spLocks noGrp="1"/>
          </p:cNvSpPr>
          <p:nvPr>
            <p:ph type="body" sz="half" idx="1"/>
          </p:nvPr>
        </p:nvSpPr>
        <p:spPr>
          <a:xfrm>
            <a:off x="609600" y="1524003"/>
            <a:ext cx="5384800" cy="4602163"/>
          </a:xfrm>
        </p:spPr>
        <p:txBody>
          <a:bodyPr/>
          <a:lstStyle/>
          <a:p>
            <a:endParaRPr lang="en-US"/>
          </a:p>
        </p:txBody>
      </p:sp>
      <p:pic>
        <p:nvPicPr>
          <p:cNvPr id="5" name="Picture 4" descr="A picture containing person, game, holding, skiing&#10;&#10;Description automatically generated">
            <a:extLst>
              <a:ext uri="{FF2B5EF4-FFF2-40B4-BE49-F238E27FC236}">
                <a16:creationId xmlns:a16="http://schemas.microsoft.com/office/drawing/2014/main" id="{9F1414B8-A193-43E0-A1DF-3A71867E6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600" y="1684627"/>
            <a:ext cx="5384800" cy="4280915"/>
          </a:xfrm>
          <a:prstGeom prst="rect">
            <a:avLst/>
          </a:prstGeom>
          <a:noFill/>
        </p:spPr>
      </p:pic>
      <p:sp>
        <p:nvSpPr>
          <p:cNvPr id="3" name="Slide Number Placeholder 2">
            <a:extLst>
              <a:ext uri="{FF2B5EF4-FFF2-40B4-BE49-F238E27FC236}">
                <a16:creationId xmlns:a16="http://schemas.microsoft.com/office/drawing/2014/main" id="{3E4E8F2F-CCEA-49F2-B75C-3E060F48D0F1}"/>
              </a:ext>
            </a:extLst>
          </p:cNvPr>
          <p:cNvSpPr>
            <a:spLocks noGrp="1"/>
          </p:cNvSpPr>
          <p:nvPr>
            <p:ph type="sldNum" sz="quarter" idx="4"/>
          </p:nvPr>
        </p:nvSpPr>
        <p:spPr>
          <a:xfrm>
            <a:off x="8737600" y="6356353"/>
            <a:ext cx="2844800" cy="365125"/>
          </a:xfrm>
        </p:spPr>
        <p:txBody>
          <a:bodyPr anchor="ctr">
            <a:normAutofit/>
          </a:bodyPr>
          <a:lstStyle/>
          <a:p>
            <a:pPr>
              <a:spcAft>
                <a:spcPts val="600"/>
              </a:spcAft>
              <a:defRPr/>
            </a:pPr>
            <a:fld id="{E231A704-CB12-4555-9DA8-9D6A338D63C2}" type="slidenum">
              <a:rPr lang="en-US" smtClean="0"/>
              <a:pPr>
                <a:spcAft>
                  <a:spcPts val="600"/>
                </a:spcAft>
                <a:defRPr/>
              </a:pPr>
              <a:t>14</a:t>
            </a:fld>
            <a:endParaRPr lang="en-US"/>
          </a:p>
        </p:txBody>
      </p:sp>
    </p:spTree>
    <p:custDataLst>
      <p:tags r:id="rId1"/>
    </p:custDataLst>
    <p:extLst>
      <p:ext uri="{BB962C8B-B14F-4D97-AF65-F5344CB8AC3E}">
        <p14:creationId xmlns:p14="http://schemas.microsoft.com/office/powerpoint/2010/main" val="1104950358"/>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85237C-6331-4372-B5B0-D221110EE7D6}"/>
              </a:ext>
            </a:extLst>
          </p:cNvPr>
          <p:cNvSpPr>
            <a:spLocks noGrp="1"/>
          </p:cNvSpPr>
          <p:nvPr>
            <p:ph type="ctrTitle"/>
          </p:nvPr>
        </p:nvSpPr>
        <p:spPr>
          <a:xfrm>
            <a:off x="2692400" y="2926977"/>
            <a:ext cx="6807200" cy="1004046"/>
          </a:xfrm>
        </p:spPr>
        <p:txBody>
          <a:bodyPr/>
          <a:lstStyle/>
          <a:p>
            <a:r>
              <a:rPr lang="en-US" sz="3600" dirty="0"/>
              <a:t>Your Study Strategy</a:t>
            </a:r>
          </a:p>
        </p:txBody>
      </p:sp>
      <p:sp>
        <p:nvSpPr>
          <p:cNvPr id="6" name="Subtitle 5">
            <a:extLst>
              <a:ext uri="{FF2B5EF4-FFF2-40B4-BE49-F238E27FC236}">
                <a16:creationId xmlns:a16="http://schemas.microsoft.com/office/drawing/2014/main" id="{FFE497C1-28D5-4C58-A564-1537D5FBC4E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A91F2E1-219E-4E65-BE5B-C34ED74D9CC8}"/>
              </a:ext>
            </a:extLst>
          </p:cNvPr>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6DD0BA8-B96F-4A08-8D9D-4BD08CFA0976}" type="slidenum">
              <a:rPr lang="en-US" smtClean="0"/>
              <a:pPr>
                <a:defRPr/>
              </a:pPr>
              <a:t>15</a:t>
            </a:fld>
            <a:endParaRPr lang="en-US" dirty="0"/>
          </a:p>
        </p:txBody>
      </p:sp>
    </p:spTree>
    <p:custDataLst>
      <p:tags r:id="rId1"/>
    </p:custDataLst>
    <p:extLst>
      <p:ext uri="{BB962C8B-B14F-4D97-AF65-F5344CB8AC3E}">
        <p14:creationId xmlns:p14="http://schemas.microsoft.com/office/powerpoint/2010/main" val="1664905919"/>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pPr eaLnBrk="1" hangingPunct="1"/>
            <a:r>
              <a:rPr lang="en-US" dirty="0"/>
              <a:t>Three Keys to Success</a:t>
            </a:r>
          </a:p>
        </p:txBody>
      </p:sp>
      <p:sp>
        <p:nvSpPr>
          <p:cNvPr id="2" name="Slide Number Placeholder 1">
            <a:extLst>
              <a:ext uri="{FF2B5EF4-FFF2-40B4-BE49-F238E27FC236}">
                <a16:creationId xmlns:a16="http://schemas.microsoft.com/office/drawing/2014/main" id="{0349B725-5DF8-4025-873C-A964F6F3AAE1}"/>
              </a:ext>
            </a:extLst>
          </p:cNvPr>
          <p:cNvSpPr>
            <a:spLocks noGrp="1"/>
          </p:cNvSpPr>
          <p:nvPr>
            <p:ph type="sldNum" sz="quarter" idx="4"/>
          </p:nvPr>
        </p:nvSpPr>
        <p:spPr/>
        <p:txBody>
          <a:bodyPr/>
          <a:lstStyle/>
          <a:p>
            <a:pPr fontAlgn="base">
              <a:spcBef>
                <a:spcPct val="0"/>
              </a:spcBef>
              <a:spcAft>
                <a:spcPct val="0"/>
              </a:spcAft>
              <a:defRPr/>
            </a:pPr>
            <a:fld id="{8851FD62-73AA-493E-8DF9-2FB157DED05B}" type="slidenum">
              <a:rPr lang="en-US">
                <a:solidFill>
                  <a:srgbClr val="000000"/>
                </a:solidFill>
                <a:latin typeface="Arial" charset="0"/>
              </a:rPr>
              <a:pPr fontAlgn="base">
                <a:spcBef>
                  <a:spcPct val="0"/>
                </a:spcBef>
                <a:spcAft>
                  <a:spcPct val="0"/>
                </a:spcAft>
                <a:defRPr/>
              </a:pPr>
              <a:t>16</a:t>
            </a:fld>
            <a:endParaRPr lang="en-US" dirty="0">
              <a:solidFill>
                <a:srgbClr val="000000"/>
              </a:solidFill>
              <a:latin typeface="Arial" charset="0"/>
            </a:endParaRPr>
          </a:p>
        </p:txBody>
      </p:sp>
      <p:sp>
        <p:nvSpPr>
          <p:cNvPr id="11" name="Isosceles Triangle 10">
            <a:extLst>
              <a:ext uri="{FF2B5EF4-FFF2-40B4-BE49-F238E27FC236}">
                <a16:creationId xmlns:a16="http://schemas.microsoft.com/office/drawing/2014/main" id="{460A821B-A170-4BAD-8D6F-9F5AEB59B8CF}"/>
              </a:ext>
            </a:extLst>
          </p:cNvPr>
          <p:cNvSpPr/>
          <p:nvPr/>
        </p:nvSpPr>
        <p:spPr>
          <a:xfrm>
            <a:off x="-1469778" y="365484"/>
            <a:ext cx="1060704" cy="9144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000000"/>
              </a:solidFill>
              <a:latin typeface="Gill Sans MT"/>
            </a:endParaRPr>
          </a:p>
        </p:txBody>
      </p:sp>
      <p:pic>
        <p:nvPicPr>
          <p:cNvPr id="7" name="Content Placeholder 6" descr="A close up of a logo&#10;&#10;Description automatically generated">
            <a:extLst>
              <a:ext uri="{FF2B5EF4-FFF2-40B4-BE49-F238E27FC236}">
                <a16:creationId xmlns:a16="http://schemas.microsoft.com/office/drawing/2014/main" id="{A9DF9765-7247-407A-95C6-F45ED5A98B3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13710" y="1545316"/>
            <a:ext cx="10256921" cy="5795024"/>
          </a:xfrm>
        </p:spPr>
      </p:pic>
    </p:spTree>
    <p:custDataLst>
      <p:tags r:id="rId1"/>
    </p:custDataLst>
    <p:extLst>
      <p:ext uri="{BB962C8B-B14F-4D97-AF65-F5344CB8AC3E}">
        <p14:creationId xmlns:p14="http://schemas.microsoft.com/office/powerpoint/2010/main" val="1504331333"/>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a:xfrm>
            <a:off x="609600" y="609600"/>
            <a:ext cx="10972800" cy="838200"/>
          </a:xfrm>
        </p:spPr>
        <p:txBody>
          <a:bodyPr wrap="square" anchor="ctr">
            <a:normAutofit/>
          </a:bodyPr>
          <a:lstStyle/>
          <a:p>
            <a:pPr algn="l" eaLnBrk="1" hangingPunct="1"/>
            <a:r>
              <a:rPr lang="en-US" sz="3600" dirty="0"/>
              <a:t>Study Skills</a:t>
            </a:r>
          </a:p>
        </p:txBody>
      </p:sp>
      <p:pic>
        <p:nvPicPr>
          <p:cNvPr id="6" name="Picture 5" descr="A picture containing shirt, umbrella, hat, room&#10;&#10;Description automatically generated">
            <a:extLst>
              <a:ext uri="{FF2B5EF4-FFF2-40B4-BE49-F238E27FC236}">
                <a16:creationId xmlns:a16="http://schemas.microsoft.com/office/drawing/2014/main" id="{D70C5C38-B4EC-450D-9802-26A4BF141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974060"/>
            <a:ext cx="5384800" cy="3702049"/>
          </a:xfrm>
          <a:prstGeom prst="rect">
            <a:avLst/>
          </a:prstGeom>
          <a:noFill/>
        </p:spPr>
      </p:pic>
      <p:sp>
        <p:nvSpPr>
          <p:cNvPr id="82948" name="Rectangle 3"/>
          <p:cNvSpPr>
            <a:spLocks noGrp="1" noChangeArrowheads="1"/>
          </p:cNvSpPr>
          <p:nvPr>
            <p:ph sz="quarter" idx="2"/>
          </p:nvPr>
        </p:nvSpPr>
        <p:spPr>
          <a:xfrm>
            <a:off x="6197600" y="1523999"/>
            <a:ext cx="5384800" cy="4152110"/>
          </a:xfrm>
        </p:spPr>
        <p:txBody>
          <a:bodyPr wrap="square" anchor="t">
            <a:noAutofit/>
          </a:bodyPr>
          <a:lstStyle/>
          <a:p>
            <a:pPr marL="285750" indent="-285750" eaLnBrk="1" hangingPunct="1">
              <a:lnSpc>
                <a:spcPct val="90000"/>
              </a:lnSpc>
              <a:spcAft>
                <a:spcPts val="1200"/>
              </a:spcAft>
              <a:buClr>
                <a:srgbClr val="01929F"/>
              </a:buClr>
              <a:buFont typeface="Arial" panose="020B0604020202020204" pitchFamily="34" charset="0"/>
              <a:buChar char="•"/>
            </a:pPr>
            <a:r>
              <a:rPr lang="en-US" sz="2400" dirty="0"/>
              <a:t>Studying can be habit forming.</a:t>
            </a:r>
          </a:p>
          <a:p>
            <a:pPr marL="285750" indent="-285750" eaLnBrk="1" hangingPunct="1">
              <a:lnSpc>
                <a:spcPct val="90000"/>
              </a:lnSpc>
              <a:spcAft>
                <a:spcPts val="1200"/>
              </a:spcAft>
              <a:buClr>
                <a:srgbClr val="01929F"/>
              </a:buClr>
              <a:buFont typeface="Arial" panose="020B0604020202020204" pitchFamily="34" charset="0"/>
              <a:buChar char="•"/>
            </a:pPr>
            <a:r>
              <a:rPr lang="en-US" sz="2400" dirty="0"/>
              <a:t>Create a supportive studying environment.</a:t>
            </a:r>
          </a:p>
          <a:p>
            <a:pPr marL="285750" indent="-285750">
              <a:lnSpc>
                <a:spcPct val="90000"/>
              </a:lnSpc>
              <a:spcBef>
                <a:spcPts val="450"/>
              </a:spcBef>
              <a:spcAft>
                <a:spcPts val="1200"/>
              </a:spcAft>
              <a:buClr>
                <a:srgbClr val="01929F"/>
              </a:buClr>
              <a:buFont typeface="Arial" panose="020B0604020202020204" pitchFamily="34" charset="0"/>
              <a:buChar char="•"/>
            </a:pPr>
            <a:r>
              <a:rPr lang="en-US" sz="2400" dirty="0"/>
              <a:t>Learn high level concepts first then drill down to the detail.</a:t>
            </a:r>
          </a:p>
          <a:p>
            <a:pPr marL="285750" indent="-285750" eaLnBrk="1" hangingPunct="1">
              <a:lnSpc>
                <a:spcPct val="90000"/>
              </a:lnSpc>
              <a:spcAft>
                <a:spcPts val="1200"/>
              </a:spcAft>
              <a:buClr>
                <a:srgbClr val="01929F"/>
              </a:buClr>
              <a:buFont typeface="Arial" panose="020B0604020202020204" pitchFamily="34" charset="0"/>
              <a:buChar char="•"/>
            </a:pPr>
            <a:r>
              <a:rPr lang="en-US" sz="2400" dirty="0"/>
              <a:t>Use mnemonics.</a:t>
            </a:r>
          </a:p>
          <a:p>
            <a:pPr marL="285750" indent="-285750" eaLnBrk="1" hangingPunct="1">
              <a:lnSpc>
                <a:spcPct val="90000"/>
              </a:lnSpc>
              <a:spcAft>
                <a:spcPts val="1200"/>
              </a:spcAft>
              <a:buClr>
                <a:srgbClr val="01929F"/>
              </a:buClr>
              <a:buFont typeface="Arial" panose="020B0604020202020204" pitchFamily="34" charset="0"/>
              <a:buChar char="•"/>
            </a:pPr>
            <a:r>
              <a:rPr lang="en-US" sz="2400" dirty="0"/>
              <a:t>Take breaks.</a:t>
            </a:r>
          </a:p>
          <a:p>
            <a:pPr marL="285750" indent="-285750" eaLnBrk="1" hangingPunct="1">
              <a:lnSpc>
                <a:spcPct val="90000"/>
              </a:lnSpc>
              <a:spcAft>
                <a:spcPts val="1200"/>
              </a:spcAft>
              <a:buClr>
                <a:srgbClr val="01929F"/>
              </a:buClr>
              <a:buFont typeface="Arial" panose="020B0604020202020204" pitchFamily="34" charset="0"/>
              <a:buChar char="•"/>
            </a:pPr>
            <a:r>
              <a:rPr lang="en-US" sz="2400" dirty="0"/>
              <a:t>Keep a reminder pad handy.</a:t>
            </a:r>
          </a:p>
          <a:p>
            <a:pPr marL="285750" indent="-285750" eaLnBrk="1" hangingPunct="1">
              <a:lnSpc>
                <a:spcPct val="90000"/>
              </a:lnSpc>
              <a:spcAft>
                <a:spcPts val="1200"/>
              </a:spcAft>
              <a:buClr>
                <a:srgbClr val="01929F"/>
              </a:buClr>
              <a:buFont typeface="Arial" panose="020B0604020202020204" pitchFamily="34" charset="0"/>
              <a:buChar char="•"/>
            </a:pPr>
            <a:r>
              <a:rPr lang="en-US" sz="2400" dirty="0"/>
              <a:t>Have fun!</a:t>
            </a:r>
          </a:p>
          <a:p>
            <a:pPr eaLnBrk="1" hangingPunct="1">
              <a:lnSpc>
                <a:spcPct val="90000"/>
              </a:lnSpc>
            </a:pPr>
            <a:endParaRPr lang="en-US" sz="2400" dirty="0"/>
          </a:p>
        </p:txBody>
      </p:sp>
      <p:sp>
        <p:nvSpPr>
          <p:cNvPr id="2" name="Slide Number Placeholder 1"/>
          <p:cNvSpPr>
            <a:spLocks noGrp="1"/>
          </p:cNvSpPr>
          <p:nvPr>
            <p:ph type="sldNum" sz="quarter" idx="4"/>
          </p:nvPr>
        </p:nvSpPr>
        <p:spPr>
          <a:xfrm>
            <a:off x="8737600" y="6356353"/>
            <a:ext cx="2844800" cy="365125"/>
          </a:xfrm>
        </p:spPr>
        <p:txBody>
          <a:bodyPr anchor="ctr">
            <a:normAutofit/>
          </a:bodyPr>
          <a:lstStyle/>
          <a:p>
            <a:pPr defTabSz="685800" fontAlgn="base">
              <a:spcBef>
                <a:spcPct val="0"/>
              </a:spcBef>
              <a:spcAft>
                <a:spcPts val="600"/>
              </a:spcAft>
              <a:defRPr/>
            </a:pPr>
            <a:fld id="{E231A704-CB12-4555-9DA8-9D6A338D63C2}" type="slidenum">
              <a:rPr lang="en-US"/>
              <a:pPr defTabSz="685800" fontAlgn="base">
                <a:spcBef>
                  <a:spcPct val="0"/>
                </a:spcBef>
                <a:spcAft>
                  <a:spcPts val="600"/>
                </a:spcAft>
                <a:defRPr/>
              </a:pPr>
              <a:t>17</a:t>
            </a:fld>
            <a:endParaRPr lang="en-US"/>
          </a:p>
        </p:txBody>
      </p:sp>
      <p:sp>
        <p:nvSpPr>
          <p:cNvPr id="5" name="Isosceles Triangle 4">
            <a:extLst>
              <a:ext uri="{FF2B5EF4-FFF2-40B4-BE49-F238E27FC236}">
                <a16:creationId xmlns:a16="http://schemas.microsoft.com/office/drawing/2014/main" id="{7CEB12DB-0565-4729-BC74-C1D11EAEA02E}"/>
              </a:ext>
            </a:extLst>
          </p:cNvPr>
          <p:cNvSpPr/>
          <p:nvPr/>
        </p:nvSpPr>
        <p:spPr>
          <a:xfrm>
            <a:off x="-1437362" y="923012"/>
            <a:ext cx="1060704" cy="914400"/>
          </a:xfrm>
          <a:prstGeom prst="triangle">
            <a:avLst/>
          </a:prstGeom>
          <a:solidFill>
            <a:srgbClr val="019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dirty="0">
              <a:solidFill>
                <a:srgbClr val="000000"/>
              </a:solidFill>
              <a:latin typeface="Gill Sans MT"/>
            </a:endParaRPr>
          </a:p>
        </p:txBody>
      </p:sp>
      <p:sp>
        <p:nvSpPr>
          <p:cNvPr id="7" name="Rectangle 6">
            <a:extLst>
              <a:ext uri="{FF2B5EF4-FFF2-40B4-BE49-F238E27FC236}">
                <a16:creationId xmlns:a16="http://schemas.microsoft.com/office/drawing/2014/main" id="{356B24F3-EFCB-4B0C-ACF1-08B7029C4894}"/>
              </a:ext>
            </a:extLst>
          </p:cNvPr>
          <p:cNvSpPr/>
          <p:nvPr/>
        </p:nvSpPr>
        <p:spPr>
          <a:xfrm>
            <a:off x="-1052186" y="1524000"/>
            <a:ext cx="91440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Tree>
    <p:custDataLst>
      <p:tags r:id="rId1"/>
    </p:custDataLst>
    <p:extLst>
      <p:ext uri="{BB962C8B-B14F-4D97-AF65-F5344CB8AC3E}">
        <p14:creationId xmlns:p14="http://schemas.microsoft.com/office/powerpoint/2010/main" val="1257459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442E4-0BA1-4028-B888-F6611BA4A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639" y="2336799"/>
            <a:ext cx="6053662" cy="4422575"/>
          </a:xfrm>
          <a:prstGeom prst="rect">
            <a:avLst/>
          </a:prstGeom>
        </p:spPr>
      </p:pic>
      <p:sp>
        <p:nvSpPr>
          <p:cNvPr id="83971" name="Rectangle 2"/>
          <p:cNvSpPr>
            <a:spLocks noGrp="1" noChangeArrowheads="1"/>
          </p:cNvSpPr>
          <p:nvPr>
            <p:ph type="title"/>
          </p:nvPr>
        </p:nvSpPr>
        <p:spPr/>
        <p:txBody>
          <a:bodyPr/>
          <a:lstStyle/>
          <a:p>
            <a:pPr algn="l" eaLnBrk="1" hangingPunct="1"/>
            <a:r>
              <a:rPr lang="en-US" sz="3600"/>
              <a:t>Develop Your Strategy</a:t>
            </a:r>
          </a:p>
        </p:txBody>
      </p:sp>
      <p:sp>
        <p:nvSpPr>
          <p:cNvPr id="83972" name="Rectangle 3"/>
          <p:cNvSpPr>
            <a:spLocks noGrp="1" noChangeArrowheads="1"/>
          </p:cNvSpPr>
          <p:nvPr>
            <p:ph idx="1"/>
          </p:nvPr>
        </p:nvSpPr>
        <p:spPr>
          <a:xfrm>
            <a:off x="812800" y="1526664"/>
            <a:ext cx="8077200" cy="3394472"/>
          </a:xfrm>
        </p:spPr>
        <p:txBody>
          <a:bodyPr/>
          <a:lstStyle/>
          <a:p>
            <a:pPr marL="0" indent="0" eaLnBrk="1" hangingPunct="1">
              <a:spcAft>
                <a:spcPts val="600"/>
              </a:spcAft>
              <a:buNone/>
            </a:pPr>
            <a:r>
              <a:rPr lang="en-US" sz="2000" dirty="0">
                <a:cs typeface="Calibri" panose="020F0502020204030204" pitchFamily="34" charset="0"/>
              </a:rPr>
              <a:t>Complete the study plan worksheet in your participant guide. Think about:</a:t>
            </a:r>
          </a:p>
          <a:p>
            <a:pPr marL="628472" lvl="1" indent="-171401" eaLnBrk="1" hangingPunct="1">
              <a:spcBef>
                <a:spcPct val="0"/>
              </a:spcBef>
              <a:spcAft>
                <a:spcPts val="600"/>
              </a:spcAft>
              <a:buClr>
                <a:srgbClr val="01929F"/>
              </a:buClr>
              <a:buFont typeface="Arial" panose="020B0604020202020204" pitchFamily="34" charset="0"/>
              <a:buChar char="•"/>
              <a:tabLst>
                <a:tab pos="4412006" algn="l"/>
              </a:tabLst>
            </a:pPr>
            <a:r>
              <a:rPr lang="en-US" altLang="en-US" sz="2000" dirty="0">
                <a:ea typeface="Times New Roman" pitchFamily="18" charset="0"/>
                <a:cs typeface="Calibri" panose="020F0502020204030204" pitchFamily="34" charset="0"/>
              </a:rPr>
              <a:t>What areas of the exam do you need to focus on?</a:t>
            </a:r>
            <a:endParaRPr lang="en-US" altLang="en-US" sz="2000" dirty="0">
              <a:cs typeface="Calibri" panose="020F0502020204030204" pitchFamily="34" charset="0"/>
            </a:endParaRPr>
          </a:p>
          <a:p>
            <a:pPr marL="628472" lvl="1" indent="-171401">
              <a:spcBef>
                <a:spcPct val="0"/>
              </a:spcBef>
              <a:spcAft>
                <a:spcPts val="600"/>
              </a:spcAft>
              <a:buClr>
                <a:srgbClr val="01929F"/>
              </a:buClr>
              <a:buFont typeface="Arial" panose="020B0604020202020204" pitchFamily="34" charset="0"/>
              <a:buChar char="•"/>
              <a:tabLst>
                <a:tab pos="4412006" algn="l"/>
              </a:tabLst>
            </a:pPr>
            <a:r>
              <a:rPr lang="en-US" altLang="en-US" sz="2000" dirty="0">
                <a:ea typeface="Times New Roman" pitchFamily="18" charset="0"/>
                <a:cs typeface="Calibri" panose="020F0502020204030204" pitchFamily="34" charset="0"/>
              </a:rPr>
              <a:t>Where will you do most of your studying? </a:t>
            </a:r>
            <a:br>
              <a:rPr lang="en-US" altLang="en-US" sz="2000" dirty="0">
                <a:ea typeface="Times New Roman" pitchFamily="18" charset="0"/>
                <a:cs typeface="Calibri" panose="020F0502020204030204" pitchFamily="34" charset="0"/>
              </a:rPr>
            </a:br>
            <a:r>
              <a:rPr lang="en-US" altLang="en-US" sz="2000" dirty="0">
                <a:ea typeface="Times New Roman" pitchFamily="18" charset="0"/>
                <a:cs typeface="Calibri" panose="020F0502020204030204" pitchFamily="34" charset="0"/>
              </a:rPr>
              <a:t>How does this location support your learning style preferences?</a:t>
            </a:r>
            <a:endParaRPr lang="en-US" altLang="en-US" sz="2000" dirty="0">
              <a:cs typeface="Calibri" panose="020F0502020204030204" pitchFamily="34" charset="0"/>
            </a:endParaRPr>
          </a:p>
          <a:p>
            <a:pPr marL="628472" lvl="1" indent="-171401">
              <a:spcBef>
                <a:spcPct val="0"/>
              </a:spcBef>
              <a:spcAft>
                <a:spcPts val="600"/>
              </a:spcAft>
              <a:buClr>
                <a:srgbClr val="01929F"/>
              </a:buClr>
              <a:buFont typeface="Arial" panose="020B0604020202020204" pitchFamily="34" charset="0"/>
              <a:buChar char="•"/>
              <a:tabLst>
                <a:tab pos="4412006" algn="l"/>
              </a:tabLst>
            </a:pPr>
            <a:r>
              <a:rPr lang="en-US" altLang="en-US" sz="2000" dirty="0">
                <a:ea typeface="Times New Roman" pitchFamily="18" charset="0"/>
                <a:cs typeface="Calibri" panose="020F0502020204030204" pitchFamily="34" charset="0"/>
              </a:rPr>
              <a:t>What learning strategies will you use effectively to </a:t>
            </a:r>
            <a:br>
              <a:rPr lang="en-US" altLang="en-US" sz="2000" dirty="0">
                <a:ea typeface="Times New Roman" pitchFamily="18" charset="0"/>
                <a:cs typeface="Calibri" panose="020F0502020204030204" pitchFamily="34" charset="0"/>
              </a:rPr>
            </a:br>
            <a:r>
              <a:rPr lang="en-US" altLang="en-US" sz="2000" dirty="0">
                <a:ea typeface="Times New Roman" pitchFamily="18" charset="0"/>
                <a:cs typeface="Calibri" panose="020F0502020204030204" pitchFamily="34" charset="0"/>
              </a:rPr>
              <a:t>support your learning style preferences?</a:t>
            </a:r>
            <a:endParaRPr lang="en-US" altLang="en-US" sz="2000" dirty="0">
              <a:cs typeface="Calibri" panose="020F0502020204030204" pitchFamily="34" charset="0"/>
            </a:endParaRPr>
          </a:p>
          <a:p>
            <a:pPr marL="628472" lvl="1" indent="-171401">
              <a:spcBef>
                <a:spcPct val="0"/>
              </a:spcBef>
              <a:spcAft>
                <a:spcPts val="600"/>
              </a:spcAft>
              <a:buClr>
                <a:srgbClr val="01929F"/>
              </a:buClr>
              <a:buFont typeface="Arial" panose="020B0604020202020204" pitchFamily="34" charset="0"/>
              <a:buChar char="•"/>
              <a:tabLst>
                <a:tab pos="4412006" algn="l"/>
              </a:tabLst>
            </a:pPr>
            <a:r>
              <a:rPr lang="en-US" altLang="en-US" sz="2000" dirty="0">
                <a:ea typeface="Times New Roman" pitchFamily="18" charset="0"/>
                <a:cs typeface="Calibri" panose="020F0502020204030204" pitchFamily="34" charset="0"/>
              </a:rPr>
              <a:t>What is the date of your exam?</a:t>
            </a:r>
            <a:endParaRPr lang="en-US" altLang="en-US" sz="2000" dirty="0">
              <a:ea typeface="Calibri" pitchFamily="34" charset="0"/>
              <a:cs typeface="Calibri" panose="020F0502020204030204" pitchFamily="34" charset="0"/>
            </a:endParaRPr>
          </a:p>
          <a:p>
            <a:pPr marL="0" indent="0" eaLnBrk="1" hangingPunct="1">
              <a:spcAft>
                <a:spcPts val="600"/>
              </a:spcAft>
              <a:buNone/>
            </a:pPr>
            <a:endParaRPr lang="en-US" sz="2000" dirty="0">
              <a:cs typeface="Calibri" panose="020F0502020204030204" pitchFamily="34" charset="0"/>
            </a:endParaRPr>
          </a:p>
        </p:txBody>
      </p:sp>
      <p:sp>
        <p:nvSpPr>
          <p:cNvPr id="2" name="Slide Number Placeholder 1"/>
          <p:cNvSpPr>
            <a:spLocks noGrp="1"/>
          </p:cNvSpPr>
          <p:nvPr>
            <p:ph type="sldNum" sz="quarter" idx="4"/>
          </p:nvPr>
        </p:nvSpPr>
        <p:spPr/>
        <p:txBody>
          <a:bodyPr/>
          <a:lstStyle/>
          <a:p>
            <a:pPr defTabSz="685800" fontAlgn="base">
              <a:spcBef>
                <a:spcPct val="0"/>
              </a:spcBef>
              <a:spcAft>
                <a:spcPct val="0"/>
              </a:spcAft>
              <a:defRPr/>
            </a:pPr>
            <a:fld id="{E231A704-CB12-4555-9DA8-9D6A338D63C2}" type="slidenum">
              <a:rPr lang="en-US">
                <a:solidFill>
                  <a:srgbClr val="000000"/>
                </a:solidFill>
                <a:latin typeface="Arial" charset="0"/>
              </a:rPr>
              <a:pPr defTabSz="685800" fontAlgn="base">
                <a:spcBef>
                  <a:spcPct val="0"/>
                </a:spcBef>
                <a:spcAft>
                  <a:spcPct val="0"/>
                </a:spcAft>
                <a:defRPr/>
              </a:pPr>
              <a:t>18</a:t>
            </a:fld>
            <a:endParaRPr lang="en-US" dirty="0">
              <a:solidFill>
                <a:srgbClr val="000000"/>
              </a:solidFill>
              <a:latin typeface="Arial" charset="0"/>
            </a:endParaRPr>
          </a:p>
        </p:txBody>
      </p:sp>
      <p:sp>
        <p:nvSpPr>
          <p:cNvPr id="5" name="Isosceles Triangle 4">
            <a:extLst>
              <a:ext uri="{FF2B5EF4-FFF2-40B4-BE49-F238E27FC236}">
                <a16:creationId xmlns:a16="http://schemas.microsoft.com/office/drawing/2014/main" id="{8697DD88-29B0-4603-BDA2-284CC980C279}"/>
              </a:ext>
            </a:extLst>
          </p:cNvPr>
          <p:cNvSpPr/>
          <p:nvPr/>
        </p:nvSpPr>
        <p:spPr>
          <a:xfrm>
            <a:off x="-1531307" y="845047"/>
            <a:ext cx="1060704" cy="9144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dirty="0">
              <a:solidFill>
                <a:srgbClr val="000000"/>
              </a:solidFill>
              <a:latin typeface="Gill Sans MT"/>
            </a:endParaRPr>
          </a:p>
        </p:txBody>
      </p:sp>
    </p:spTree>
    <p:custDataLst>
      <p:tags r:id="rId1"/>
    </p:custDataLst>
    <p:extLst>
      <p:ext uri="{BB962C8B-B14F-4D97-AF65-F5344CB8AC3E}">
        <p14:creationId xmlns:p14="http://schemas.microsoft.com/office/powerpoint/2010/main" val="710225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FB8E-9135-4F0B-AD38-749D429A1067}"/>
              </a:ext>
            </a:extLst>
          </p:cNvPr>
          <p:cNvSpPr>
            <a:spLocks noGrp="1"/>
          </p:cNvSpPr>
          <p:nvPr>
            <p:ph type="title"/>
          </p:nvPr>
        </p:nvSpPr>
        <p:spPr/>
        <p:txBody>
          <a:bodyPr/>
          <a:lstStyle/>
          <a:p>
            <a:pPr algn="l"/>
            <a:r>
              <a:rPr lang="en-US" sz="3600" dirty="0"/>
              <a:t>Form a Study Group</a:t>
            </a:r>
          </a:p>
        </p:txBody>
      </p:sp>
      <p:sp>
        <p:nvSpPr>
          <p:cNvPr id="3" name="Content Placeholder 2">
            <a:extLst>
              <a:ext uri="{FF2B5EF4-FFF2-40B4-BE49-F238E27FC236}">
                <a16:creationId xmlns:a16="http://schemas.microsoft.com/office/drawing/2014/main" id="{4E7BF115-D441-42E3-A284-876FF7887AAD}"/>
              </a:ext>
            </a:extLst>
          </p:cNvPr>
          <p:cNvSpPr>
            <a:spLocks noGrp="1"/>
          </p:cNvSpPr>
          <p:nvPr>
            <p:ph idx="1"/>
          </p:nvPr>
        </p:nvSpPr>
        <p:spPr/>
        <p:txBody>
          <a:bodyPr/>
          <a:lstStyle/>
          <a:p>
            <a:pPr>
              <a:buClr>
                <a:srgbClr val="01929F"/>
              </a:buClr>
            </a:pPr>
            <a:r>
              <a:rPr lang="en-US" sz="2400" dirty="0"/>
              <a:t>Keep on schedule</a:t>
            </a:r>
          </a:p>
          <a:p>
            <a:pPr>
              <a:buClr>
                <a:srgbClr val="01929F"/>
              </a:buClr>
            </a:pPr>
            <a:endParaRPr lang="en-US" sz="2400" dirty="0"/>
          </a:p>
          <a:p>
            <a:pPr>
              <a:buClr>
                <a:srgbClr val="01929F"/>
              </a:buClr>
            </a:pPr>
            <a:r>
              <a:rPr lang="en-US" sz="2400" dirty="0"/>
              <a:t>Share learning strategies</a:t>
            </a:r>
          </a:p>
          <a:p>
            <a:pPr>
              <a:buClr>
                <a:srgbClr val="01929F"/>
              </a:buClr>
            </a:pPr>
            <a:endParaRPr lang="en-US" sz="2400" dirty="0"/>
          </a:p>
          <a:p>
            <a:pPr>
              <a:buClr>
                <a:srgbClr val="01929F"/>
              </a:buClr>
            </a:pPr>
            <a:r>
              <a:rPr lang="en-US" sz="2400" dirty="0"/>
              <a:t>Share expertise – teach others!</a:t>
            </a:r>
          </a:p>
          <a:p>
            <a:pPr>
              <a:buClr>
                <a:srgbClr val="01929F"/>
              </a:buClr>
            </a:pPr>
            <a:endParaRPr lang="en-US" sz="2400" dirty="0"/>
          </a:p>
          <a:p>
            <a:pPr>
              <a:buClr>
                <a:srgbClr val="01929F"/>
              </a:buClr>
            </a:pPr>
            <a:r>
              <a:rPr lang="en-US" sz="2400" dirty="0"/>
              <a:t>In person, online, or over the phone</a:t>
            </a:r>
          </a:p>
        </p:txBody>
      </p:sp>
      <p:sp>
        <p:nvSpPr>
          <p:cNvPr id="4" name="Slide Number Placeholder 3"/>
          <p:cNvSpPr>
            <a:spLocks noGrp="1"/>
          </p:cNvSpPr>
          <p:nvPr>
            <p:ph type="sldNum" sz="quarter" idx="4"/>
          </p:nvPr>
        </p:nvSpPr>
        <p:spPr/>
        <p:txBody>
          <a:bodyPr/>
          <a:lstStyle/>
          <a:p>
            <a:pPr defTabSz="685800" fontAlgn="base">
              <a:spcBef>
                <a:spcPct val="0"/>
              </a:spcBef>
              <a:spcAft>
                <a:spcPct val="0"/>
              </a:spcAft>
              <a:defRPr/>
            </a:pPr>
            <a:fld id="{E231A704-CB12-4555-9DA8-9D6A338D63C2}" type="slidenum">
              <a:rPr lang="en-US">
                <a:solidFill>
                  <a:srgbClr val="000000"/>
                </a:solidFill>
                <a:latin typeface="Arial" charset="0"/>
              </a:rPr>
              <a:pPr defTabSz="685800" fontAlgn="base">
                <a:spcBef>
                  <a:spcPct val="0"/>
                </a:spcBef>
                <a:spcAft>
                  <a:spcPct val="0"/>
                </a:spcAft>
                <a:defRPr/>
              </a:pPr>
              <a:t>19</a:t>
            </a:fld>
            <a:endParaRPr lang="en-US" dirty="0">
              <a:solidFill>
                <a:srgbClr val="000000"/>
              </a:solidFill>
              <a:latin typeface="Arial" charset="0"/>
            </a:endParaRPr>
          </a:p>
        </p:txBody>
      </p:sp>
      <p:sp>
        <p:nvSpPr>
          <p:cNvPr id="5" name="Isosceles Triangle 4">
            <a:extLst>
              <a:ext uri="{FF2B5EF4-FFF2-40B4-BE49-F238E27FC236}">
                <a16:creationId xmlns:a16="http://schemas.microsoft.com/office/drawing/2014/main" id="{4D7DB652-A11A-4A6B-9F3C-DC85B5BB5FDE}"/>
              </a:ext>
            </a:extLst>
          </p:cNvPr>
          <p:cNvSpPr/>
          <p:nvPr/>
        </p:nvSpPr>
        <p:spPr>
          <a:xfrm>
            <a:off x="-1493729" y="845047"/>
            <a:ext cx="1060704" cy="9144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en-US" dirty="0">
              <a:solidFill>
                <a:srgbClr val="000000"/>
              </a:solidFill>
              <a:latin typeface="Gill Sans MT"/>
            </a:endParaRPr>
          </a:p>
        </p:txBody>
      </p:sp>
      <p:pic>
        <p:nvPicPr>
          <p:cNvPr id="8" name="Picture 7" descr="A close up of a person&#10;&#10;Description automatically generated">
            <a:extLst>
              <a:ext uri="{FF2B5EF4-FFF2-40B4-BE49-F238E27FC236}">
                <a16:creationId xmlns:a16="http://schemas.microsoft.com/office/drawing/2014/main" id="{AD75B536-46FE-4FA2-8976-F1C656542472}"/>
              </a:ext>
            </a:extLst>
          </p:cNvPr>
          <p:cNvPicPr>
            <a:picLocks noChangeAspect="1"/>
          </p:cNvPicPr>
          <p:nvPr/>
        </p:nvPicPr>
        <p:blipFill rotWithShape="1">
          <a:blip r:embed="rId4">
            <a:extLst>
              <a:ext uri="{28A0092B-C50C-407E-A947-70E740481C1C}">
                <a14:useLocalDpi xmlns:a14="http://schemas.microsoft.com/office/drawing/2010/main" val="0"/>
              </a:ext>
            </a:extLst>
          </a:blip>
          <a:srcRect r="33421"/>
          <a:stretch/>
        </p:blipFill>
        <p:spPr>
          <a:xfrm>
            <a:off x="8088770" y="2679784"/>
            <a:ext cx="3493630" cy="3637674"/>
          </a:xfrm>
          <a:prstGeom prst="rect">
            <a:avLst/>
          </a:prstGeom>
        </p:spPr>
      </p:pic>
    </p:spTree>
    <p:custDataLst>
      <p:tags r:id="rId1"/>
    </p:custDataLst>
    <p:extLst>
      <p:ext uri="{BB962C8B-B14F-4D97-AF65-F5344CB8AC3E}">
        <p14:creationId xmlns:p14="http://schemas.microsoft.com/office/powerpoint/2010/main" val="2947341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r>
              <a:rPr lang="en-US" b="1" dirty="0"/>
              <a:t>Week 4</a:t>
            </a:r>
          </a:p>
        </p:txBody>
      </p:sp>
      <p:sp>
        <p:nvSpPr>
          <p:cNvPr id="2" name="Subtitle 1"/>
          <p:cNvSpPr>
            <a:spLocks noGrp="1"/>
          </p:cNvSpPr>
          <p:nvPr>
            <p:ph type="subTitle" idx="1"/>
          </p:nvPr>
        </p:nvSpPr>
        <p:spPr/>
        <p:txBody>
          <a:bodyPr/>
          <a:lstStyle/>
          <a:p>
            <a:r>
              <a:rPr lang="en-US" sz="3000" dirty="0"/>
              <a:t>Assess Your Knowledge</a:t>
            </a:r>
          </a:p>
        </p:txBody>
      </p:sp>
    </p:spTree>
    <p:custDataLst>
      <p:tags r:id="rId1"/>
    </p:custDataLst>
    <p:extLst>
      <p:ext uri="{BB962C8B-B14F-4D97-AF65-F5344CB8AC3E}">
        <p14:creationId xmlns:p14="http://schemas.microsoft.com/office/powerpoint/2010/main" val="1579343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BD3C-3B4C-46FF-BB5B-451192A4FA0F}"/>
              </a:ext>
            </a:extLst>
          </p:cNvPr>
          <p:cNvSpPr>
            <a:spLocks noGrp="1"/>
          </p:cNvSpPr>
          <p:nvPr>
            <p:ph type="title"/>
          </p:nvPr>
        </p:nvSpPr>
        <p:spPr>
          <a:xfrm>
            <a:off x="812800" y="0"/>
            <a:ext cx="10769600" cy="484710"/>
          </a:xfrm>
        </p:spPr>
        <p:txBody>
          <a:bodyPr/>
          <a:lstStyle/>
          <a:p>
            <a:r>
              <a:rPr lang="en-US" dirty="0"/>
              <a:t>Insert whiteboard from week 1 on their goals</a:t>
            </a:r>
          </a:p>
        </p:txBody>
      </p:sp>
      <p:sp>
        <p:nvSpPr>
          <p:cNvPr id="4" name="Slide Number Placeholder 3">
            <a:extLst>
              <a:ext uri="{FF2B5EF4-FFF2-40B4-BE49-F238E27FC236}">
                <a16:creationId xmlns:a16="http://schemas.microsoft.com/office/drawing/2014/main" id="{B54BC8AD-9840-4EE1-BD21-FCCC5BE69399}"/>
              </a:ext>
            </a:extLst>
          </p:cNvPr>
          <p:cNvSpPr>
            <a:spLocks noGrp="1"/>
          </p:cNvSpPr>
          <p:nvPr>
            <p:ph type="sldNum" sz="quarter" idx="4"/>
          </p:nvPr>
        </p:nvSpPr>
        <p:spPr/>
        <p:txBody>
          <a:bodyPr/>
          <a:lstStyle/>
          <a:p>
            <a:pPr>
              <a:defRPr/>
            </a:pPr>
            <a:fld id="{E231A704-CB12-4555-9DA8-9D6A338D63C2}" type="slidenum">
              <a:rPr lang="en-US" smtClean="0"/>
              <a:pPr>
                <a:defRPr/>
              </a:pPr>
              <a:t>20</a:t>
            </a:fld>
            <a:endParaRPr lang="en-US" dirty="0"/>
          </a:p>
        </p:txBody>
      </p:sp>
      <p:sp>
        <p:nvSpPr>
          <p:cNvPr id="3" name="Content Placeholder 2">
            <a:extLst>
              <a:ext uri="{FF2B5EF4-FFF2-40B4-BE49-F238E27FC236}">
                <a16:creationId xmlns:a16="http://schemas.microsoft.com/office/drawing/2014/main" id="{DBEE5C41-3115-46FE-9ECA-663B0636D391}"/>
              </a:ext>
            </a:extLst>
          </p:cNvPr>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51625498"/>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DB64-7EB7-409F-91E8-77652F104755}"/>
              </a:ext>
            </a:extLst>
          </p:cNvPr>
          <p:cNvSpPr>
            <a:spLocks noGrp="1"/>
          </p:cNvSpPr>
          <p:nvPr>
            <p:ph type="title"/>
          </p:nvPr>
        </p:nvSpPr>
        <p:spPr>
          <a:xfrm>
            <a:off x="812800" y="131023"/>
            <a:ext cx="10769600" cy="484710"/>
          </a:xfrm>
        </p:spPr>
        <p:txBody>
          <a:bodyPr/>
          <a:lstStyle/>
          <a:p>
            <a:r>
              <a:rPr lang="en-US" dirty="0"/>
              <a:t>Insert whiteboard from week 1 on their concerns</a:t>
            </a:r>
          </a:p>
        </p:txBody>
      </p:sp>
      <p:sp>
        <p:nvSpPr>
          <p:cNvPr id="4" name="Slide Number Placeholder 3">
            <a:extLst>
              <a:ext uri="{FF2B5EF4-FFF2-40B4-BE49-F238E27FC236}">
                <a16:creationId xmlns:a16="http://schemas.microsoft.com/office/drawing/2014/main" id="{C3028A43-E51D-46D7-BA74-83E9467184BE}"/>
              </a:ext>
            </a:extLst>
          </p:cNvPr>
          <p:cNvSpPr>
            <a:spLocks noGrp="1"/>
          </p:cNvSpPr>
          <p:nvPr>
            <p:ph type="sldNum" sz="quarter" idx="4"/>
          </p:nvPr>
        </p:nvSpPr>
        <p:spPr/>
        <p:txBody>
          <a:bodyPr/>
          <a:lstStyle/>
          <a:p>
            <a:pPr>
              <a:defRPr/>
            </a:pPr>
            <a:fld id="{E231A704-CB12-4555-9DA8-9D6A338D63C2}" type="slidenum">
              <a:rPr lang="en-US" smtClean="0"/>
              <a:pPr>
                <a:defRPr/>
              </a:pPr>
              <a:t>21</a:t>
            </a:fld>
            <a:endParaRPr lang="en-US" dirty="0"/>
          </a:p>
        </p:txBody>
      </p:sp>
      <p:sp>
        <p:nvSpPr>
          <p:cNvPr id="3" name="Content Placeholder 2">
            <a:extLst>
              <a:ext uri="{FF2B5EF4-FFF2-40B4-BE49-F238E27FC236}">
                <a16:creationId xmlns:a16="http://schemas.microsoft.com/office/drawing/2014/main" id="{7EE842BB-E45A-4EC3-BB7F-5104ECBD4D00}"/>
              </a:ext>
            </a:extLst>
          </p:cNvPr>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3244520794"/>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E2FA-804B-4FFE-A7CB-40A761C0CCBD}"/>
              </a:ext>
            </a:extLst>
          </p:cNvPr>
          <p:cNvSpPr>
            <a:spLocks noGrp="1"/>
          </p:cNvSpPr>
          <p:nvPr>
            <p:ph type="title"/>
          </p:nvPr>
        </p:nvSpPr>
        <p:spPr/>
        <p:txBody>
          <a:bodyPr/>
          <a:lstStyle/>
          <a:p>
            <a:r>
              <a:rPr lang="en-US" dirty="0"/>
              <a:t>Wrap Up</a:t>
            </a:r>
          </a:p>
        </p:txBody>
      </p:sp>
      <p:sp>
        <p:nvSpPr>
          <p:cNvPr id="4" name="Slide Number Placeholder 3">
            <a:extLst>
              <a:ext uri="{FF2B5EF4-FFF2-40B4-BE49-F238E27FC236}">
                <a16:creationId xmlns:a16="http://schemas.microsoft.com/office/drawing/2014/main" id="{434D4CBE-F3B7-4442-9A8E-B76080A66673}"/>
              </a:ext>
            </a:extLst>
          </p:cNvPr>
          <p:cNvSpPr>
            <a:spLocks noGrp="1"/>
          </p:cNvSpPr>
          <p:nvPr>
            <p:ph type="sldNum" sz="quarter" idx="4"/>
          </p:nvPr>
        </p:nvSpPr>
        <p:spPr/>
        <p:txBody>
          <a:bodyPr/>
          <a:lstStyle/>
          <a:p>
            <a:pPr>
              <a:defRPr/>
            </a:pPr>
            <a:fld id="{7E896F3D-2AC8-422E-8B3A-F694A4BFA790}" type="slidenum">
              <a:rPr lang="en-US" smtClean="0"/>
              <a:pPr>
                <a:defRPr/>
              </a:pPr>
              <a:t>22</a:t>
            </a:fld>
            <a:endParaRPr lang="en-US" dirty="0"/>
          </a:p>
        </p:txBody>
      </p:sp>
      <p:pic>
        <p:nvPicPr>
          <p:cNvPr id="5" name="Picture 4" descr="A person doing a handstand&#10;&#10;Description automatically generated with low confidence">
            <a:extLst>
              <a:ext uri="{FF2B5EF4-FFF2-40B4-BE49-F238E27FC236}">
                <a16:creationId xmlns:a16="http://schemas.microsoft.com/office/drawing/2014/main" id="{0E528558-E7F3-4512-9F13-583459899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179" y="1121480"/>
            <a:ext cx="8617642" cy="5736520"/>
          </a:xfrm>
          <a:prstGeom prst="rect">
            <a:avLst/>
          </a:prstGeom>
        </p:spPr>
      </p:pic>
    </p:spTree>
    <p:extLst>
      <p:ext uri="{BB962C8B-B14F-4D97-AF65-F5344CB8AC3E}">
        <p14:creationId xmlns:p14="http://schemas.microsoft.com/office/powerpoint/2010/main" val="2121136249"/>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00560B38-C237-4BF3-B0C1-DEF32EEF5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799" y="855438"/>
            <a:ext cx="8229601" cy="5866040"/>
          </a:xfrm>
          <a:prstGeom prst="rect">
            <a:avLst/>
          </a:prstGeom>
        </p:spPr>
      </p:pic>
      <p:sp>
        <p:nvSpPr>
          <p:cNvPr id="2" name="Title 1">
            <a:extLst>
              <a:ext uri="{FF2B5EF4-FFF2-40B4-BE49-F238E27FC236}">
                <a16:creationId xmlns:a16="http://schemas.microsoft.com/office/drawing/2014/main" id="{8A5B7A03-776E-4599-AB20-C43493D7D5DA}"/>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8322CC61-15E2-4147-86FE-17450004A8F6}"/>
              </a:ext>
            </a:extLst>
          </p:cNvPr>
          <p:cNvSpPr>
            <a:spLocks noGrp="1"/>
          </p:cNvSpPr>
          <p:nvPr>
            <p:ph type="sldNum" sz="quarter" idx="4"/>
          </p:nvPr>
        </p:nvSpPr>
        <p:spPr/>
        <p:txBody>
          <a:bodyPr/>
          <a:lstStyle/>
          <a:p>
            <a:pPr>
              <a:defRPr/>
            </a:pPr>
            <a:fld id="{E231A704-CB12-4555-9DA8-9D6A338D63C2}" type="slidenum">
              <a:rPr lang="en-US" smtClean="0"/>
              <a:pPr>
                <a:defRPr/>
              </a:pPr>
              <a:t>23</a:t>
            </a:fld>
            <a:endParaRPr lang="en-US" dirty="0"/>
          </a:p>
        </p:txBody>
      </p:sp>
    </p:spTree>
    <p:extLst>
      <p:ext uri="{BB962C8B-B14F-4D97-AF65-F5344CB8AC3E}">
        <p14:creationId xmlns:p14="http://schemas.microsoft.com/office/powerpoint/2010/main" val="3199346138"/>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rd, text&#10;&#10;Description automatically generated">
            <a:extLst>
              <a:ext uri="{FF2B5EF4-FFF2-40B4-BE49-F238E27FC236}">
                <a16:creationId xmlns:a16="http://schemas.microsoft.com/office/drawing/2014/main" id="{A051EECC-F985-4289-8FD2-E0D4BEC63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83959"/>
            <a:ext cx="5283200" cy="4776013"/>
          </a:xfrm>
          <a:prstGeom prst="rect">
            <a:avLst/>
          </a:prstGeom>
        </p:spPr>
      </p:pic>
      <p:sp>
        <p:nvSpPr>
          <p:cNvPr id="5" name="Rectangle 4">
            <a:extLst>
              <a:ext uri="{FF2B5EF4-FFF2-40B4-BE49-F238E27FC236}">
                <a16:creationId xmlns:a16="http://schemas.microsoft.com/office/drawing/2014/main" id="{09C86DAC-C0CE-418B-913B-C2FD1EEDE221}"/>
              </a:ext>
            </a:extLst>
          </p:cNvPr>
          <p:cNvSpPr/>
          <p:nvPr/>
        </p:nvSpPr>
        <p:spPr>
          <a:xfrm>
            <a:off x="711459" y="1583959"/>
            <a:ext cx="4959939" cy="4647133"/>
          </a:xfrm>
          <a:prstGeom prst="rect">
            <a:avLst/>
          </a:prstGeom>
          <a:solidFill>
            <a:srgbClr val="009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7" name="Title 6">
            <a:extLst>
              <a:ext uri="{FF2B5EF4-FFF2-40B4-BE49-F238E27FC236}">
                <a16:creationId xmlns:a16="http://schemas.microsoft.com/office/drawing/2014/main" id="{5C45C740-E484-43FC-9249-1AD153D103F0}"/>
              </a:ext>
            </a:extLst>
          </p:cNvPr>
          <p:cNvSpPr>
            <a:spLocks noGrp="1"/>
          </p:cNvSpPr>
          <p:nvPr>
            <p:ph type="title"/>
          </p:nvPr>
        </p:nvSpPr>
        <p:spPr>
          <a:xfrm>
            <a:off x="812800" y="466303"/>
            <a:ext cx="10769600" cy="756150"/>
          </a:xfrm>
        </p:spPr>
        <p:txBody>
          <a:bodyPr/>
          <a:lstStyle/>
          <a:p>
            <a:pPr algn="l"/>
            <a:r>
              <a:rPr lang="en-US" sz="3600" dirty="0"/>
              <a:t>Ground Rules</a:t>
            </a:r>
          </a:p>
        </p:txBody>
      </p:sp>
      <p:sp>
        <p:nvSpPr>
          <p:cNvPr id="8" name="Content Placeholder 7">
            <a:extLst>
              <a:ext uri="{FF2B5EF4-FFF2-40B4-BE49-F238E27FC236}">
                <a16:creationId xmlns:a16="http://schemas.microsoft.com/office/drawing/2014/main" id="{0EEB2D71-FD63-4C5F-814C-A0E14FDAD297}"/>
              </a:ext>
            </a:extLst>
          </p:cNvPr>
          <p:cNvSpPr>
            <a:spLocks noGrp="1"/>
          </p:cNvSpPr>
          <p:nvPr>
            <p:ph idx="1"/>
          </p:nvPr>
        </p:nvSpPr>
        <p:spPr>
          <a:xfrm>
            <a:off x="812800" y="2204581"/>
            <a:ext cx="10769600" cy="4073982"/>
          </a:xfrm>
        </p:spPr>
        <p:txBody>
          <a:bodyPr/>
          <a:lstStyle/>
          <a:p>
            <a:pPr>
              <a:spcAft>
                <a:spcPts val="600"/>
              </a:spcAft>
            </a:pPr>
            <a:r>
              <a:rPr lang="en-US" sz="2400" dirty="0">
                <a:solidFill>
                  <a:schemeClr val="bg1"/>
                </a:solidFill>
              </a:rPr>
              <a:t>Participate, participate, participate</a:t>
            </a:r>
          </a:p>
          <a:p>
            <a:pPr>
              <a:spcAft>
                <a:spcPts val="600"/>
              </a:spcAft>
            </a:pPr>
            <a:r>
              <a:rPr lang="en-US" sz="2400" dirty="0">
                <a:solidFill>
                  <a:schemeClr val="bg1"/>
                </a:solidFill>
              </a:rPr>
              <a:t>Keep an Open Mind</a:t>
            </a:r>
          </a:p>
          <a:p>
            <a:pPr>
              <a:spcAft>
                <a:spcPts val="600"/>
              </a:spcAft>
            </a:pPr>
            <a:r>
              <a:rPr lang="en-US" sz="2400" dirty="0">
                <a:solidFill>
                  <a:schemeClr val="bg1"/>
                </a:solidFill>
              </a:rPr>
              <a:t>Stay Present</a:t>
            </a:r>
          </a:p>
          <a:p>
            <a:pPr>
              <a:spcAft>
                <a:spcPts val="600"/>
              </a:spcAft>
            </a:pPr>
            <a:r>
              <a:rPr lang="en-US" sz="2400" dirty="0">
                <a:solidFill>
                  <a:schemeClr val="bg1"/>
                </a:solidFill>
              </a:rPr>
              <a:t>Be Respectful</a:t>
            </a:r>
          </a:p>
          <a:p>
            <a:pPr>
              <a:spcAft>
                <a:spcPts val="600"/>
              </a:spcAft>
            </a:pPr>
            <a:r>
              <a:rPr lang="en-US" sz="2400" dirty="0">
                <a:solidFill>
                  <a:schemeClr val="bg1"/>
                </a:solidFill>
              </a:rPr>
              <a:t>Be Brave</a:t>
            </a:r>
          </a:p>
          <a:p>
            <a:pPr>
              <a:spcAft>
                <a:spcPts val="600"/>
              </a:spcAft>
            </a:pPr>
            <a:r>
              <a:rPr lang="en-US" sz="2400" dirty="0">
                <a:solidFill>
                  <a:schemeClr val="bg1"/>
                </a:solidFill>
              </a:rPr>
              <a:t>Ask Questions</a:t>
            </a:r>
          </a:p>
          <a:p>
            <a:pPr>
              <a:spcAft>
                <a:spcPts val="600"/>
              </a:spcAft>
            </a:pPr>
            <a:r>
              <a:rPr lang="en-US" sz="2400" dirty="0">
                <a:solidFill>
                  <a:schemeClr val="bg1"/>
                </a:solidFill>
              </a:rPr>
              <a:t>Have Fun!</a:t>
            </a:r>
          </a:p>
        </p:txBody>
      </p:sp>
      <p:sp>
        <p:nvSpPr>
          <p:cNvPr id="6" name="Slide Number Placeholder 5">
            <a:extLst>
              <a:ext uri="{FF2B5EF4-FFF2-40B4-BE49-F238E27FC236}">
                <a16:creationId xmlns:a16="http://schemas.microsoft.com/office/drawing/2014/main" id="{2D8C146F-46B5-431A-8C43-1D216FACCE16}"/>
              </a:ext>
            </a:extLst>
          </p:cNvPr>
          <p:cNvSpPr>
            <a:spLocks noGrp="1"/>
          </p:cNvSpPr>
          <p:nvPr>
            <p:ph type="sldNum" sz="quarter" idx="4"/>
          </p:nvPr>
        </p:nvSpPr>
        <p:spPr/>
        <p:txBody>
          <a:bodyPr/>
          <a:lstStyle/>
          <a:p>
            <a:pPr>
              <a:defRPr/>
            </a:pPr>
            <a:fld id="{387FD309-8C86-45A7-9C07-1E0E64623B4F}"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2797893660"/>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6930-32D0-47C0-B801-065DB06D66A2}"/>
              </a:ext>
            </a:extLst>
          </p:cNvPr>
          <p:cNvSpPr>
            <a:spLocks noGrp="1"/>
          </p:cNvSpPr>
          <p:nvPr>
            <p:ph type="title"/>
          </p:nvPr>
        </p:nvSpPr>
        <p:spPr>
          <a:xfrm>
            <a:off x="609600" y="609600"/>
            <a:ext cx="10972800" cy="838200"/>
          </a:xfrm>
        </p:spPr>
        <p:txBody>
          <a:bodyPr wrap="square" anchor="ctr">
            <a:normAutofit/>
          </a:bodyPr>
          <a:lstStyle/>
          <a:p>
            <a:pPr algn="l"/>
            <a:r>
              <a:rPr lang="en-US" sz="3600" dirty="0"/>
              <a:t>Agenda</a:t>
            </a:r>
          </a:p>
        </p:txBody>
      </p:sp>
      <p:sp>
        <p:nvSpPr>
          <p:cNvPr id="3" name="Content Placeholder 2">
            <a:extLst>
              <a:ext uri="{FF2B5EF4-FFF2-40B4-BE49-F238E27FC236}">
                <a16:creationId xmlns:a16="http://schemas.microsoft.com/office/drawing/2014/main" id="{14160A59-0A62-42F0-B1B6-CBF4FC6B49C6}"/>
              </a:ext>
            </a:extLst>
          </p:cNvPr>
          <p:cNvSpPr>
            <a:spLocks noGrp="1"/>
          </p:cNvSpPr>
          <p:nvPr>
            <p:ph type="body" sz="half" idx="1"/>
          </p:nvPr>
        </p:nvSpPr>
        <p:spPr>
          <a:xfrm>
            <a:off x="609600" y="1524003"/>
            <a:ext cx="5384800" cy="4602163"/>
          </a:xfrm>
        </p:spPr>
        <p:txBody>
          <a:bodyPr wrap="square" anchor="t">
            <a:normAutofit/>
          </a:bodyPr>
          <a:lstStyle/>
          <a:p>
            <a:pPr marL="0" indent="0">
              <a:spcAft>
                <a:spcPts val="600"/>
              </a:spcAft>
            </a:pPr>
            <a:r>
              <a:rPr lang="en-US" dirty="0"/>
              <a:t>Today we will…</a:t>
            </a:r>
          </a:p>
          <a:p>
            <a:pPr marL="342900" indent="-342900">
              <a:spcAft>
                <a:spcPts val="600"/>
              </a:spcAft>
              <a:buClr>
                <a:srgbClr val="00929F"/>
              </a:buClr>
              <a:buFont typeface="Arial" panose="020B0604020202020204" pitchFamily="34" charset="0"/>
              <a:buChar char="•"/>
            </a:pPr>
            <a:r>
              <a:rPr lang="en-US" dirty="0"/>
              <a:t>Recap department operations management</a:t>
            </a:r>
          </a:p>
          <a:p>
            <a:pPr marL="342900" indent="-342900">
              <a:spcAft>
                <a:spcPts val="600"/>
              </a:spcAft>
              <a:buClr>
                <a:srgbClr val="00929F"/>
              </a:buClr>
              <a:buFont typeface="Arial" panose="020B0604020202020204" pitchFamily="34" charset="0"/>
              <a:buChar char="•"/>
            </a:pPr>
            <a:r>
              <a:rPr lang="en-US" dirty="0"/>
              <a:t>Recap system management</a:t>
            </a:r>
          </a:p>
          <a:p>
            <a:pPr marL="342900" indent="-342900">
              <a:spcAft>
                <a:spcPts val="600"/>
              </a:spcAft>
              <a:buClr>
                <a:srgbClr val="00929F"/>
              </a:buClr>
              <a:buFont typeface="Arial" panose="020B0604020202020204" pitchFamily="34" charset="0"/>
              <a:buChar char="•"/>
            </a:pPr>
            <a:r>
              <a:rPr lang="en-US" dirty="0"/>
              <a:t>Knowledge assessment</a:t>
            </a:r>
          </a:p>
          <a:p>
            <a:pPr marL="342900" indent="-342900">
              <a:spcAft>
                <a:spcPts val="600"/>
              </a:spcAft>
              <a:buClr>
                <a:srgbClr val="00929F"/>
              </a:buClr>
              <a:buFont typeface="Arial" panose="020B0604020202020204" pitchFamily="34" charset="0"/>
              <a:buChar char="•"/>
            </a:pPr>
            <a:r>
              <a:rPr lang="en-US" dirty="0"/>
              <a:t>Your study strategy</a:t>
            </a:r>
          </a:p>
          <a:p>
            <a:pPr marL="342900" indent="-342900">
              <a:spcAft>
                <a:spcPts val="600"/>
              </a:spcAft>
              <a:buClr>
                <a:srgbClr val="00929F"/>
              </a:buClr>
              <a:buFont typeface="Arial" panose="020B0604020202020204" pitchFamily="34" charset="0"/>
              <a:buChar char="•"/>
            </a:pPr>
            <a:r>
              <a:rPr lang="en-US" dirty="0"/>
              <a:t>Open discussion &amp; wrap up</a:t>
            </a:r>
          </a:p>
        </p:txBody>
      </p:sp>
      <p:pic>
        <p:nvPicPr>
          <p:cNvPr id="7" name="Picture 6" descr="A picture containing object, clock&#10;&#10;Description automatically generated">
            <a:extLst>
              <a:ext uri="{FF2B5EF4-FFF2-40B4-BE49-F238E27FC236}">
                <a16:creationId xmlns:a16="http://schemas.microsoft.com/office/drawing/2014/main" id="{B2C83A4C-C943-4DBF-913A-46EBA901C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600" y="1859633"/>
            <a:ext cx="5384800" cy="3930903"/>
          </a:xfrm>
          <a:prstGeom prst="rect">
            <a:avLst/>
          </a:prstGeom>
          <a:noFill/>
        </p:spPr>
      </p:pic>
      <p:sp>
        <p:nvSpPr>
          <p:cNvPr id="4" name="Slide Number Placeholder 3">
            <a:extLst>
              <a:ext uri="{FF2B5EF4-FFF2-40B4-BE49-F238E27FC236}">
                <a16:creationId xmlns:a16="http://schemas.microsoft.com/office/drawing/2014/main" id="{4D68F987-BCBA-47EF-AC54-D50B47C7CC1D}"/>
              </a:ext>
            </a:extLst>
          </p:cNvPr>
          <p:cNvSpPr>
            <a:spLocks noGrp="1"/>
          </p:cNvSpPr>
          <p:nvPr>
            <p:ph type="sldNum" sz="quarter" idx="4"/>
          </p:nvPr>
        </p:nvSpPr>
        <p:spPr>
          <a:xfrm>
            <a:off x="8737600" y="6356353"/>
            <a:ext cx="2844800" cy="365125"/>
          </a:xfrm>
        </p:spPr>
        <p:txBody>
          <a:bodyPr anchor="ctr">
            <a:normAutofit/>
          </a:bodyPr>
          <a:lstStyle/>
          <a:p>
            <a:pPr>
              <a:spcAft>
                <a:spcPts val="600"/>
              </a:spcAft>
              <a:defRPr/>
            </a:pPr>
            <a:fld id="{7E896F3D-2AC8-422E-8B3A-F694A4BFA790}" type="slidenum">
              <a:rPr lang="en-US" smtClean="0"/>
              <a:pPr>
                <a:spcAft>
                  <a:spcPts val="600"/>
                </a:spcAft>
                <a:defRPr/>
              </a:pPr>
              <a:t>4</a:t>
            </a:fld>
            <a:endParaRPr lang="en-US"/>
          </a:p>
        </p:txBody>
      </p:sp>
    </p:spTree>
    <p:custDataLst>
      <p:tags r:id="rId1"/>
    </p:custDataLst>
    <p:extLst>
      <p:ext uri="{BB962C8B-B14F-4D97-AF65-F5344CB8AC3E}">
        <p14:creationId xmlns:p14="http://schemas.microsoft.com/office/powerpoint/2010/main" val="3547089934"/>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A7A-9FE3-462F-8AE5-5393FFE84FE2}"/>
              </a:ext>
            </a:extLst>
          </p:cNvPr>
          <p:cNvSpPr>
            <a:spLocks noGrp="1"/>
          </p:cNvSpPr>
          <p:nvPr>
            <p:ph type="title"/>
          </p:nvPr>
        </p:nvSpPr>
        <p:spPr/>
        <p:txBody>
          <a:bodyPr/>
          <a:lstStyle/>
          <a:p>
            <a:r>
              <a:rPr lang="en-US" dirty="0"/>
              <a:t>DEPARTMENT OPERATIONS MANAGEMENT REVIEW</a:t>
            </a:r>
          </a:p>
        </p:txBody>
      </p:sp>
      <p:sp>
        <p:nvSpPr>
          <p:cNvPr id="3" name="Text Placeholder 2">
            <a:extLst>
              <a:ext uri="{FF2B5EF4-FFF2-40B4-BE49-F238E27FC236}">
                <a16:creationId xmlns:a16="http://schemas.microsoft.com/office/drawing/2014/main" id="{84A91D5E-EB23-4C09-BAF6-13347AC88521}"/>
              </a:ext>
            </a:extLst>
          </p:cNvPr>
          <p:cNvSpPr>
            <a:spLocks noGrp="1"/>
          </p:cNvSpPr>
          <p:nvPr>
            <p:ph type="body" sz="half" idx="1"/>
          </p:nvPr>
        </p:nvSpPr>
        <p:spPr>
          <a:xfrm>
            <a:off x="609600" y="1524003"/>
            <a:ext cx="6398950" cy="4602163"/>
          </a:xfrm>
        </p:spPr>
        <p:txBody>
          <a:bodyPr/>
          <a:lstStyle/>
          <a:p>
            <a:pPr marL="0" indent="0"/>
            <a:r>
              <a:rPr lang="en-US" dirty="0"/>
              <a:t>Management functions include Planning, Organizing, Staffing, Influencing, and Controlling</a:t>
            </a:r>
          </a:p>
          <a:p>
            <a:endParaRPr lang="en-US" dirty="0"/>
          </a:p>
          <a:p>
            <a:r>
              <a:rPr lang="en-US" dirty="0"/>
              <a:t>Use of Committees</a:t>
            </a:r>
          </a:p>
          <a:p>
            <a:pPr marL="342900" indent="-342900">
              <a:buClr>
                <a:srgbClr val="01929F"/>
              </a:buClr>
              <a:buFont typeface="Arial" panose="020B0604020202020204" pitchFamily="34" charset="0"/>
              <a:buChar char="•"/>
            </a:pPr>
            <a:r>
              <a:rPr lang="en-US" dirty="0"/>
              <a:t>Requirements vary among accreditors for hospitals, health plans and provider organizations</a:t>
            </a:r>
          </a:p>
          <a:p>
            <a:pPr marL="342900" indent="-342900">
              <a:buClr>
                <a:srgbClr val="01929F"/>
              </a:buClr>
              <a:buFont typeface="Arial" panose="020B0604020202020204" pitchFamily="34" charset="0"/>
              <a:buChar char="•"/>
            </a:pPr>
            <a:r>
              <a:rPr lang="en-US" dirty="0"/>
              <a:t>Functions of meeting management</a:t>
            </a:r>
          </a:p>
          <a:p>
            <a:pPr marL="342900" indent="-342900">
              <a:buClr>
                <a:srgbClr val="01929F"/>
              </a:buClr>
              <a:buFont typeface="Arial" panose="020B0604020202020204" pitchFamily="34" charset="0"/>
              <a:buChar char="•"/>
            </a:pPr>
            <a:r>
              <a:rPr lang="en-US" dirty="0"/>
              <a:t>Robert’s Rules of Order</a:t>
            </a:r>
          </a:p>
          <a:p>
            <a:endParaRPr lang="en-US" dirty="0"/>
          </a:p>
          <a:p>
            <a:pPr marL="0" indent="0"/>
            <a:r>
              <a:rPr lang="en-US" dirty="0"/>
              <a:t>Information System assessment, implementation and utilization</a:t>
            </a:r>
          </a:p>
          <a:p>
            <a:endParaRPr lang="en-US" dirty="0"/>
          </a:p>
        </p:txBody>
      </p:sp>
      <p:pic>
        <p:nvPicPr>
          <p:cNvPr id="7" name="Content Placeholder 6" descr="A picture containing text, vector graphics&#10;&#10;Description automatically generated">
            <a:extLst>
              <a:ext uri="{FF2B5EF4-FFF2-40B4-BE49-F238E27FC236}">
                <a16:creationId xmlns:a16="http://schemas.microsoft.com/office/drawing/2014/main" id="{AE6C3426-ED47-47A6-A330-7497378CD3D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008550" y="2181789"/>
            <a:ext cx="3762900" cy="3286584"/>
          </a:xfrm>
        </p:spPr>
      </p:pic>
      <p:sp>
        <p:nvSpPr>
          <p:cNvPr id="5" name="Slide Number Placeholder 4">
            <a:extLst>
              <a:ext uri="{FF2B5EF4-FFF2-40B4-BE49-F238E27FC236}">
                <a16:creationId xmlns:a16="http://schemas.microsoft.com/office/drawing/2014/main" id="{A442C2D9-FE62-4E12-AA3F-F11F9C2ED721}"/>
              </a:ext>
            </a:extLst>
          </p:cNvPr>
          <p:cNvSpPr>
            <a:spLocks noGrp="1"/>
          </p:cNvSpPr>
          <p:nvPr>
            <p:ph type="sldNum" sz="quarter" idx="4"/>
          </p:nvPr>
        </p:nvSpPr>
        <p:spPr/>
        <p:txBody>
          <a:bodyPr/>
          <a:lstStyle/>
          <a:p>
            <a:fld id="{753936FE-B82C-4816-9899-41AEFF68CA6C}" type="slidenum">
              <a:rPr lang="en-US" smtClean="0"/>
              <a:t>5</a:t>
            </a:fld>
            <a:endParaRPr lang="en-US"/>
          </a:p>
        </p:txBody>
      </p:sp>
    </p:spTree>
    <p:custDataLst>
      <p:tags r:id="rId1"/>
    </p:custDataLst>
    <p:extLst>
      <p:ext uri="{BB962C8B-B14F-4D97-AF65-F5344CB8AC3E}">
        <p14:creationId xmlns:p14="http://schemas.microsoft.com/office/powerpoint/2010/main" val="222132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application&#10;&#10;Description automatically generated">
            <a:extLst>
              <a:ext uri="{FF2B5EF4-FFF2-40B4-BE49-F238E27FC236}">
                <a16:creationId xmlns:a16="http://schemas.microsoft.com/office/drawing/2014/main" id="{DD494522-137D-4519-B594-4FEE4C45B83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2477238"/>
            <a:ext cx="5384800" cy="3484581"/>
          </a:xfrm>
        </p:spPr>
      </p:pic>
      <p:sp>
        <p:nvSpPr>
          <p:cNvPr id="2" name="Title 1">
            <a:extLst>
              <a:ext uri="{FF2B5EF4-FFF2-40B4-BE49-F238E27FC236}">
                <a16:creationId xmlns:a16="http://schemas.microsoft.com/office/drawing/2014/main" id="{22D5AA7A-9FE3-462F-8AE5-5393FFE84FE2}"/>
              </a:ext>
            </a:extLst>
          </p:cNvPr>
          <p:cNvSpPr>
            <a:spLocks noGrp="1"/>
          </p:cNvSpPr>
          <p:nvPr>
            <p:ph type="title"/>
          </p:nvPr>
        </p:nvSpPr>
        <p:spPr/>
        <p:txBody>
          <a:bodyPr/>
          <a:lstStyle/>
          <a:p>
            <a:r>
              <a:rPr lang="en-US" dirty="0"/>
              <a:t>SYSTEM MANAGEMENT REVIEW</a:t>
            </a:r>
          </a:p>
        </p:txBody>
      </p:sp>
      <p:sp>
        <p:nvSpPr>
          <p:cNvPr id="3" name="Text Placeholder 2">
            <a:extLst>
              <a:ext uri="{FF2B5EF4-FFF2-40B4-BE49-F238E27FC236}">
                <a16:creationId xmlns:a16="http://schemas.microsoft.com/office/drawing/2014/main" id="{84A91D5E-EB23-4C09-BAF6-13347AC88521}"/>
              </a:ext>
            </a:extLst>
          </p:cNvPr>
          <p:cNvSpPr>
            <a:spLocks noGrp="1"/>
          </p:cNvSpPr>
          <p:nvPr>
            <p:ph type="body" sz="half" idx="1"/>
          </p:nvPr>
        </p:nvSpPr>
        <p:spPr>
          <a:xfrm>
            <a:off x="609599" y="1667435"/>
            <a:ext cx="6257365" cy="3772471"/>
          </a:xfrm>
        </p:spPr>
        <p:txBody>
          <a:bodyPr/>
          <a:lstStyle/>
          <a:p>
            <a:pPr marL="0" indent="0"/>
            <a:r>
              <a:rPr lang="en-US" dirty="0"/>
              <a:t>Onboarding a new practitioner involves multiple steps and departments that may vary by employment status</a:t>
            </a:r>
          </a:p>
          <a:p>
            <a:pPr lvl="1">
              <a:buClr>
                <a:srgbClr val="01929F"/>
              </a:buClr>
              <a:buFont typeface="Arial" panose="020B0604020202020204" pitchFamily="34" charset="0"/>
              <a:buChar char="•"/>
            </a:pPr>
            <a:r>
              <a:rPr lang="en-US" dirty="0">
                <a:solidFill>
                  <a:srgbClr val="54565B"/>
                </a:solidFill>
                <a:ea typeface="+mn-ea"/>
                <a:cs typeface="+mn-cs"/>
              </a:rPr>
              <a:t>Recruiting</a:t>
            </a:r>
          </a:p>
          <a:p>
            <a:pPr lvl="1">
              <a:buClr>
                <a:srgbClr val="01929F"/>
              </a:buClr>
              <a:buFont typeface="Arial" panose="020B0604020202020204" pitchFamily="34" charset="0"/>
              <a:buChar char="•"/>
            </a:pPr>
            <a:r>
              <a:rPr lang="en-US" dirty="0">
                <a:solidFill>
                  <a:srgbClr val="54565B"/>
                </a:solidFill>
                <a:ea typeface="+mn-ea"/>
                <a:cs typeface="+mn-cs"/>
              </a:rPr>
              <a:t>Contracting</a:t>
            </a:r>
          </a:p>
          <a:p>
            <a:pPr lvl="1">
              <a:buClr>
                <a:srgbClr val="01929F"/>
              </a:buClr>
              <a:buFont typeface="Arial" panose="020B0604020202020204" pitchFamily="34" charset="0"/>
              <a:buChar char="•"/>
            </a:pPr>
            <a:r>
              <a:rPr lang="en-US" dirty="0">
                <a:solidFill>
                  <a:srgbClr val="54565B"/>
                </a:solidFill>
                <a:ea typeface="+mn-ea"/>
                <a:cs typeface="+mn-cs"/>
              </a:rPr>
              <a:t>Human Resources</a:t>
            </a:r>
          </a:p>
          <a:p>
            <a:pPr lvl="1">
              <a:buClr>
                <a:srgbClr val="01929F"/>
              </a:buClr>
              <a:buFont typeface="Arial" panose="020B0604020202020204" pitchFamily="34" charset="0"/>
              <a:buChar char="•"/>
            </a:pPr>
            <a:r>
              <a:rPr lang="en-US" dirty="0">
                <a:solidFill>
                  <a:srgbClr val="54565B"/>
                </a:solidFill>
                <a:ea typeface="+mn-ea"/>
                <a:cs typeface="+mn-cs"/>
              </a:rPr>
              <a:t>Underwriting</a:t>
            </a:r>
          </a:p>
          <a:p>
            <a:pPr lvl="1">
              <a:buClr>
                <a:srgbClr val="01929F"/>
              </a:buClr>
              <a:buFont typeface="Arial" panose="020B0604020202020204" pitchFamily="34" charset="0"/>
              <a:buChar char="•"/>
            </a:pPr>
            <a:r>
              <a:rPr lang="en-US" dirty="0">
                <a:solidFill>
                  <a:srgbClr val="54565B"/>
                </a:solidFill>
                <a:ea typeface="+mn-ea"/>
                <a:cs typeface="+mn-cs"/>
              </a:rPr>
              <a:t>Credentialing</a:t>
            </a:r>
          </a:p>
          <a:p>
            <a:pPr lvl="1">
              <a:buClr>
                <a:srgbClr val="01929F"/>
              </a:buClr>
              <a:buFont typeface="Arial" panose="020B0604020202020204" pitchFamily="34" charset="0"/>
              <a:buChar char="•"/>
            </a:pPr>
            <a:r>
              <a:rPr lang="en-US" dirty="0">
                <a:solidFill>
                  <a:srgbClr val="54565B"/>
                </a:solidFill>
                <a:ea typeface="+mn-ea"/>
                <a:cs typeface="+mn-cs"/>
              </a:rPr>
              <a:t>Privileging</a:t>
            </a:r>
          </a:p>
          <a:p>
            <a:pPr lvl="1">
              <a:buClr>
                <a:srgbClr val="01929F"/>
              </a:buClr>
              <a:buFont typeface="Arial" panose="020B0604020202020204" pitchFamily="34" charset="0"/>
              <a:buChar char="•"/>
            </a:pPr>
            <a:r>
              <a:rPr lang="en-US" dirty="0">
                <a:solidFill>
                  <a:srgbClr val="54565B"/>
                </a:solidFill>
                <a:ea typeface="+mn-ea"/>
                <a:cs typeface="+mn-cs"/>
              </a:rPr>
              <a:t>Orientation</a:t>
            </a:r>
          </a:p>
          <a:p>
            <a:pPr lvl="1">
              <a:buClr>
                <a:srgbClr val="01929F"/>
              </a:buClr>
              <a:buFont typeface="Arial" panose="020B0604020202020204" pitchFamily="34" charset="0"/>
              <a:buChar char="•"/>
            </a:pPr>
            <a:r>
              <a:rPr lang="en-US" dirty="0">
                <a:solidFill>
                  <a:srgbClr val="54565B"/>
                </a:solidFill>
                <a:ea typeface="+mn-ea"/>
                <a:cs typeface="+mn-cs"/>
              </a:rPr>
              <a:t>Enrollment</a:t>
            </a:r>
          </a:p>
        </p:txBody>
      </p:sp>
      <p:sp>
        <p:nvSpPr>
          <p:cNvPr id="5" name="Slide Number Placeholder 4">
            <a:extLst>
              <a:ext uri="{FF2B5EF4-FFF2-40B4-BE49-F238E27FC236}">
                <a16:creationId xmlns:a16="http://schemas.microsoft.com/office/drawing/2014/main" id="{A442C2D9-FE62-4E12-AA3F-F11F9C2ED721}"/>
              </a:ext>
            </a:extLst>
          </p:cNvPr>
          <p:cNvSpPr>
            <a:spLocks noGrp="1"/>
          </p:cNvSpPr>
          <p:nvPr>
            <p:ph type="sldNum" sz="quarter" idx="4"/>
          </p:nvPr>
        </p:nvSpPr>
        <p:spPr/>
        <p:txBody>
          <a:bodyPr/>
          <a:lstStyle/>
          <a:p>
            <a:fld id="{753936FE-B82C-4816-9899-41AEFF68CA6C}" type="slidenum">
              <a:rPr lang="en-US" smtClean="0"/>
              <a:t>6</a:t>
            </a:fld>
            <a:endParaRPr lang="en-US"/>
          </a:p>
        </p:txBody>
      </p:sp>
    </p:spTree>
    <p:extLst>
      <p:ext uri="{BB962C8B-B14F-4D97-AF65-F5344CB8AC3E}">
        <p14:creationId xmlns:p14="http://schemas.microsoft.com/office/powerpoint/2010/main" val="294842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2AC7-90D5-4604-808F-47A5F4E701DA}"/>
              </a:ext>
            </a:extLst>
          </p:cNvPr>
          <p:cNvSpPr>
            <a:spLocks noGrp="1"/>
          </p:cNvSpPr>
          <p:nvPr>
            <p:ph type="title"/>
          </p:nvPr>
        </p:nvSpPr>
        <p:spPr>
          <a:xfrm>
            <a:off x="812800" y="466303"/>
            <a:ext cx="10769600" cy="484710"/>
          </a:xfrm>
        </p:spPr>
        <p:txBody>
          <a:bodyPr wrap="square" anchor="ctr">
            <a:normAutofit/>
          </a:bodyPr>
          <a:lstStyle/>
          <a:p>
            <a:pPr>
              <a:lnSpc>
                <a:spcPct val="90000"/>
              </a:lnSpc>
            </a:pPr>
            <a:r>
              <a:rPr lang="en-US" dirty="0"/>
              <a:t>Recap Week 4 Online Modules</a:t>
            </a:r>
            <a:endParaRPr lang="en-US"/>
          </a:p>
        </p:txBody>
      </p:sp>
      <p:pic>
        <p:nvPicPr>
          <p:cNvPr id="1026" name="Picture 2" descr="A drawing of a cartoon character&#10;&#10;Description automatically generated">
            <a:extLst>
              <a:ext uri="{FF2B5EF4-FFF2-40B4-BE49-F238E27FC236}">
                <a16:creationId xmlns:a16="http://schemas.microsoft.com/office/drawing/2014/main" id="{15F7E01E-AEE1-4E99-A074-D11F39D29F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42347" y="1752600"/>
            <a:ext cx="5510506" cy="4525963"/>
          </a:xfrm>
          <a:prstGeom prst="rect">
            <a:avLst/>
          </a:prstGeom>
          <a:solidFill>
            <a:srgbClr val="FFFFFF"/>
          </a:solidFill>
        </p:spPr>
      </p:pic>
      <p:sp>
        <p:nvSpPr>
          <p:cNvPr id="5" name="Slide Number Placeholder 4">
            <a:extLst>
              <a:ext uri="{FF2B5EF4-FFF2-40B4-BE49-F238E27FC236}">
                <a16:creationId xmlns:a16="http://schemas.microsoft.com/office/drawing/2014/main" id="{4A75E8D6-72F8-40CC-8ACD-52B881E86DB2}"/>
              </a:ext>
            </a:extLst>
          </p:cNvPr>
          <p:cNvSpPr>
            <a:spLocks noGrp="1"/>
          </p:cNvSpPr>
          <p:nvPr>
            <p:ph type="sldNum" sz="quarter" idx="4"/>
          </p:nvPr>
        </p:nvSpPr>
        <p:spPr>
          <a:xfrm>
            <a:off x="8737600" y="6356353"/>
            <a:ext cx="2844800" cy="365125"/>
          </a:xfrm>
        </p:spPr>
        <p:txBody>
          <a:bodyPr anchor="ctr">
            <a:normAutofit/>
          </a:bodyPr>
          <a:lstStyle/>
          <a:p>
            <a:pPr>
              <a:spcAft>
                <a:spcPts val="600"/>
              </a:spcAft>
            </a:pPr>
            <a:fld id="{753936FE-B82C-4816-9899-41AEFF68CA6C}" type="slidenum">
              <a:rPr lang="en-US" smtClean="0"/>
              <a:pPr>
                <a:spcAft>
                  <a:spcPts val="600"/>
                </a:spcAft>
              </a:pPr>
              <a:t>7</a:t>
            </a:fld>
            <a:endParaRPr lang="en-US"/>
          </a:p>
        </p:txBody>
      </p:sp>
    </p:spTree>
    <p:custDataLst>
      <p:tags r:id="rId1"/>
    </p:custDataLst>
    <p:extLst>
      <p:ext uri="{BB962C8B-B14F-4D97-AF65-F5344CB8AC3E}">
        <p14:creationId xmlns:p14="http://schemas.microsoft.com/office/powerpoint/2010/main" val="2613110450"/>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09600" y="609600"/>
            <a:ext cx="10972800" cy="838200"/>
          </a:xfrm>
        </p:spPr>
        <p:txBody>
          <a:bodyPr vert="horz" wrap="square" lIns="91440" tIns="45720" rIns="91440" bIns="45720" numCol="1" anchor="ctr" anchorCtr="0" compatLnSpc="1">
            <a:prstTxWarp prst="textNoShape">
              <a:avLst/>
            </a:prstTxWarp>
            <a:normAutofit/>
          </a:bodyPr>
          <a:lstStyle/>
          <a:p>
            <a:pPr algn="l"/>
            <a:r>
              <a:rPr lang="en-US" b="1" cap="small" baseline="0" dirty="0">
                <a:latin typeface="Calibri" panose="020F0502020204030204" pitchFamily="34" charset="0"/>
                <a:ea typeface="+mj-ea"/>
                <a:cs typeface="+mj-cs"/>
              </a:rPr>
              <a:t>KNOWLEDGE ASSESSMENT QUIZ</a:t>
            </a:r>
          </a:p>
        </p:txBody>
      </p:sp>
      <p:sp>
        <p:nvSpPr>
          <p:cNvPr id="7" name="Content Placeholder 2">
            <a:extLst>
              <a:ext uri="{FF2B5EF4-FFF2-40B4-BE49-F238E27FC236}">
                <a16:creationId xmlns:a16="http://schemas.microsoft.com/office/drawing/2014/main" id="{FA715186-2E47-4F95-AD24-C0BD2205ACC2}"/>
              </a:ext>
            </a:extLst>
          </p:cNvPr>
          <p:cNvSpPr txBox="1">
            <a:spLocks/>
          </p:cNvSpPr>
          <p:nvPr/>
        </p:nvSpPr>
        <p:spPr bwMode="auto">
          <a:xfrm>
            <a:off x="609600" y="1524003"/>
            <a:ext cx="8520332"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57175" indent="-257175" algn="l" rtl="0" eaLnBrk="1" fontAlgn="base" hangingPunct="1">
              <a:spcBef>
                <a:spcPct val="0"/>
              </a:spcBef>
              <a:spcAft>
                <a:spcPct val="0"/>
              </a:spcAft>
              <a:defRPr sz="2100">
                <a:solidFill>
                  <a:srgbClr val="54565B"/>
                </a:solidFill>
                <a:latin typeface="Calibri" panose="020F0502020204030204" pitchFamily="34" charset="0"/>
                <a:ea typeface="+mn-ea"/>
                <a:cs typeface="+mn-cs"/>
              </a:defRPr>
            </a:lvl1pPr>
            <a:lvl2pPr marL="557213" indent="-214313" algn="l" rtl="0" eaLnBrk="1" fontAlgn="base" hangingPunct="1">
              <a:spcBef>
                <a:spcPct val="20000"/>
              </a:spcBef>
              <a:spcAft>
                <a:spcPct val="0"/>
              </a:spcAft>
              <a:buChar char="–"/>
              <a:defRPr sz="2100">
                <a:solidFill>
                  <a:schemeClr val="tx1"/>
                </a:solidFill>
                <a:latin typeface="TradeGothic" pitchFamily="34" charset="0"/>
              </a:defRPr>
            </a:lvl2pPr>
            <a:lvl3pPr marL="857250" indent="-171450" algn="l" rtl="0" eaLnBrk="1" fontAlgn="base" hangingPunct="1">
              <a:spcBef>
                <a:spcPct val="20000"/>
              </a:spcBef>
              <a:spcAft>
                <a:spcPct val="0"/>
              </a:spcAft>
              <a:buChar char="•"/>
              <a:defRPr sz="1800">
                <a:solidFill>
                  <a:schemeClr val="tx1"/>
                </a:solidFill>
                <a:latin typeface="TradeGothic" pitchFamily="34" charset="0"/>
              </a:defRPr>
            </a:lvl3pPr>
            <a:lvl4pPr marL="1200150" indent="-171450" algn="l" rtl="0" eaLnBrk="1" fontAlgn="base" hangingPunct="1">
              <a:spcBef>
                <a:spcPct val="20000"/>
              </a:spcBef>
              <a:spcAft>
                <a:spcPct val="0"/>
              </a:spcAft>
              <a:buChar char="–"/>
              <a:defRPr sz="1500">
                <a:solidFill>
                  <a:schemeClr val="tx1"/>
                </a:solidFill>
                <a:latin typeface="TradeGothic" pitchFamily="34" charset="0"/>
              </a:defRPr>
            </a:lvl4pPr>
            <a:lvl5pPr marL="1543050" indent="-171450" algn="l" rtl="0" eaLnBrk="1" fontAlgn="base" hangingPunct="1">
              <a:spcBef>
                <a:spcPct val="20000"/>
              </a:spcBef>
              <a:spcAft>
                <a:spcPct val="0"/>
              </a:spcAft>
              <a:buChar char="»"/>
              <a:defRPr sz="1500">
                <a:solidFill>
                  <a:schemeClr val="tx1"/>
                </a:solidFill>
                <a:latin typeface="TradeGothic" pitchFamily="34" charset="0"/>
              </a:defRPr>
            </a:lvl5pPr>
            <a:lvl6pPr marL="1885950" indent="-171450" algn="l" rtl="0" eaLnBrk="1" fontAlgn="base" hangingPunct="1">
              <a:spcBef>
                <a:spcPct val="20000"/>
              </a:spcBef>
              <a:spcAft>
                <a:spcPct val="0"/>
              </a:spcAft>
              <a:buChar char="»"/>
              <a:defRPr sz="1500">
                <a:solidFill>
                  <a:schemeClr val="tx1"/>
                </a:solidFill>
                <a:latin typeface="TradeGothic" pitchFamily="34" charset="0"/>
              </a:defRPr>
            </a:lvl6pPr>
            <a:lvl7pPr marL="2228850" indent="-171450" algn="l" rtl="0" eaLnBrk="1" fontAlgn="base" hangingPunct="1">
              <a:spcBef>
                <a:spcPct val="20000"/>
              </a:spcBef>
              <a:spcAft>
                <a:spcPct val="0"/>
              </a:spcAft>
              <a:buChar char="»"/>
              <a:defRPr sz="1500">
                <a:solidFill>
                  <a:schemeClr val="tx1"/>
                </a:solidFill>
                <a:latin typeface="TradeGothic" pitchFamily="34" charset="0"/>
              </a:defRPr>
            </a:lvl7pPr>
            <a:lvl8pPr marL="2571750" indent="-171450" algn="l" rtl="0" eaLnBrk="1" fontAlgn="base" hangingPunct="1">
              <a:spcBef>
                <a:spcPct val="20000"/>
              </a:spcBef>
              <a:spcAft>
                <a:spcPct val="0"/>
              </a:spcAft>
              <a:buChar char="»"/>
              <a:defRPr sz="1500">
                <a:solidFill>
                  <a:schemeClr val="tx1"/>
                </a:solidFill>
                <a:latin typeface="TradeGothic" pitchFamily="34" charset="0"/>
              </a:defRPr>
            </a:lvl8pPr>
            <a:lvl9pPr marL="2914650" indent="-171450" algn="l" rtl="0" eaLnBrk="1" fontAlgn="base" hangingPunct="1">
              <a:spcBef>
                <a:spcPct val="20000"/>
              </a:spcBef>
              <a:spcAft>
                <a:spcPct val="0"/>
              </a:spcAft>
              <a:buChar char="»"/>
              <a:defRPr sz="1500">
                <a:solidFill>
                  <a:schemeClr val="tx1"/>
                </a:solidFill>
                <a:latin typeface="TradeGothic" pitchFamily="34" charset="0"/>
              </a:defRPr>
            </a:lvl9pPr>
          </a:lstStyle>
          <a:p>
            <a:pPr marL="0" indent="0">
              <a:spcAft>
                <a:spcPts val="600"/>
              </a:spcAft>
            </a:pPr>
            <a:r>
              <a:rPr lang="en-US" b="1" kern="0" dirty="0"/>
              <a:t>Working with your group, answer the questions.</a:t>
            </a:r>
          </a:p>
          <a:p>
            <a:pPr marL="0" indent="0">
              <a:spcAft>
                <a:spcPts val="600"/>
              </a:spcAft>
            </a:pPr>
            <a:endParaRPr lang="en-US" b="1" kern="0" dirty="0"/>
          </a:p>
          <a:p>
            <a:pPr marL="0" indent="0">
              <a:spcAft>
                <a:spcPts val="600"/>
              </a:spcAft>
            </a:pPr>
            <a:r>
              <a:rPr lang="en-US" b="1" kern="0" dirty="0"/>
              <a:t>Instructions:</a:t>
            </a:r>
          </a:p>
          <a:p>
            <a:pPr marL="342900" indent="-342900">
              <a:spcAft>
                <a:spcPts val="600"/>
              </a:spcAft>
              <a:buClr>
                <a:srgbClr val="00929F"/>
              </a:buClr>
              <a:buFont typeface="Arial" panose="020B0604020202020204" pitchFamily="34" charset="0"/>
              <a:buChar char="•"/>
            </a:pPr>
            <a:r>
              <a:rPr lang="en-US" kern="0" dirty="0"/>
              <a:t>You will be placed in a virtual breakout group of 4-5</a:t>
            </a:r>
          </a:p>
          <a:p>
            <a:pPr marL="342900" indent="-342900">
              <a:spcAft>
                <a:spcPts val="600"/>
              </a:spcAft>
              <a:buClr>
                <a:srgbClr val="00929F"/>
              </a:buClr>
              <a:buFont typeface="Arial" panose="020B0604020202020204" pitchFamily="34" charset="0"/>
              <a:buChar char="•"/>
            </a:pPr>
            <a:r>
              <a:rPr lang="en-US" kern="0" dirty="0"/>
              <a:t>To join the virtual breakout, you must select “yes</a:t>
            </a:r>
            <a:r>
              <a:rPr lang="en-US" kern="0" dirty="0" smtClean="0"/>
              <a:t>”</a:t>
            </a:r>
          </a:p>
          <a:p>
            <a:pPr marL="342900" indent="-342900">
              <a:spcAft>
                <a:spcPts val="600"/>
              </a:spcAft>
              <a:buClr>
                <a:srgbClr val="00929F"/>
              </a:buClr>
              <a:buFont typeface="Arial" panose="020B0604020202020204" pitchFamily="34" charset="0"/>
              <a:buChar char="•"/>
            </a:pPr>
            <a:r>
              <a:rPr lang="en-US" kern="0" dirty="0"/>
              <a:t>Note which group number you are in prior to selecting  yes to join the group</a:t>
            </a:r>
          </a:p>
          <a:p>
            <a:pPr marL="342900" indent="-342900">
              <a:spcAft>
                <a:spcPts val="600"/>
              </a:spcAft>
              <a:buClr>
                <a:srgbClr val="00929F"/>
              </a:buClr>
              <a:buFont typeface="Arial" panose="020B0604020202020204" pitchFamily="34" charset="0"/>
              <a:buChar char="•"/>
            </a:pPr>
            <a:r>
              <a:rPr lang="en-US" kern="0" dirty="0" smtClean="0"/>
              <a:t>5 minutes</a:t>
            </a:r>
            <a:endParaRPr lang="en-US" kern="0" dirty="0" smtClean="0"/>
          </a:p>
        </p:txBody>
      </p:sp>
      <p:pic>
        <p:nvPicPr>
          <p:cNvPr id="6" name="Picture 5" descr="A picture containing drawing, room&#10;&#10;Description automatically generated">
            <a:extLst>
              <a:ext uri="{FF2B5EF4-FFF2-40B4-BE49-F238E27FC236}">
                <a16:creationId xmlns:a16="http://schemas.microsoft.com/office/drawing/2014/main" id="{55164982-5B57-4610-A980-48C8C4EB0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6271" y="3211385"/>
            <a:ext cx="3906129" cy="3037015"/>
          </a:xfrm>
          <a:prstGeom prst="rect">
            <a:avLst/>
          </a:prstGeom>
          <a:noFill/>
        </p:spPr>
      </p:pic>
      <p:sp>
        <p:nvSpPr>
          <p:cNvPr id="2" name="Slide Number Placeholder 1"/>
          <p:cNvSpPr>
            <a:spLocks noGrp="1"/>
          </p:cNvSpPr>
          <p:nvPr>
            <p:ph type="sldNum" sz="quarter" idx="4"/>
          </p:nvPr>
        </p:nvSpPr>
        <p:spPr>
          <a:xfrm>
            <a:off x="8737600" y="6356353"/>
            <a:ext cx="2844800" cy="365125"/>
          </a:xfrm>
        </p:spPr>
        <p:txBody>
          <a:bodyPr vert="horz" lIns="91440" tIns="45720" rIns="91440" bIns="45720" rtlCol="0" anchor="ctr">
            <a:normAutofit/>
          </a:bodyPr>
          <a:lstStyle/>
          <a:p>
            <a:pPr fontAlgn="base">
              <a:spcBef>
                <a:spcPct val="0"/>
              </a:spcBef>
              <a:spcAft>
                <a:spcPts val="600"/>
              </a:spcAft>
              <a:defRPr/>
            </a:pPr>
            <a:fld id="{E231A704-CB12-4555-9DA8-9D6A338D63C2}" type="slidenum">
              <a:rPr lang="en-US"/>
              <a:pPr fontAlgn="base">
                <a:spcBef>
                  <a:spcPct val="0"/>
                </a:spcBef>
                <a:spcAft>
                  <a:spcPts val="600"/>
                </a:spcAft>
                <a:defRPr/>
              </a:pPr>
              <a:t>8</a:t>
            </a:fld>
            <a:endParaRPr lang="en-US"/>
          </a:p>
        </p:txBody>
      </p:sp>
    </p:spTree>
    <p:custDataLst>
      <p:tags r:id="rId1"/>
    </p:custDataLst>
    <p:extLst>
      <p:ext uri="{BB962C8B-B14F-4D97-AF65-F5344CB8AC3E}">
        <p14:creationId xmlns:p14="http://schemas.microsoft.com/office/powerpoint/2010/main" val="335580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51079A-862E-48B0-B805-D92BBB6A92C7}"/>
              </a:ext>
            </a:extLst>
          </p:cNvPr>
          <p:cNvSpPr>
            <a:spLocks noGrp="1"/>
          </p:cNvSpPr>
          <p:nvPr>
            <p:ph type="title"/>
          </p:nvPr>
        </p:nvSpPr>
        <p:spPr/>
        <p:txBody>
          <a:bodyPr/>
          <a:lstStyle/>
          <a:p>
            <a:pPr algn="l"/>
            <a:r>
              <a:rPr lang="en-US" dirty="0"/>
              <a:t>ROUND 1</a:t>
            </a:r>
          </a:p>
        </p:txBody>
      </p:sp>
      <p:sp>
        <p:nvSpPr>
          <p:cNvPr id="7" name="Content Placeholder 6">
            <a:extLst>
              <a:ext uri="{FF2B5EF4-FFF2-40B4-BE49-F238E27FC236}">
                <a16:creationId xmlns:a16="http://schemas.microsoft.com/office/drawing/2014/main" id="{D475231D-B174-4366-8AD3-C330A5A59F8F}"/>
              </a:ext>
            </a:extLst>
          </p:cNvPr>
          <p:cNvSpPr>
            <a:spLocks noGrp="1"/>
          </p:cNvSpPr>
          <p:nvPr>
            <p:ph idx="1"/>
          </p:nvPr>
        </p:nvSpPr>
        <p:spPr>
          <a:xfrm>
            <a:off x="812800" y="1240078"/>
            <a:ext cx="10769600" cy="5038486"/>
          </a:xfrm>
        </p:spPr>
        <p:txBody>
          <a:bodyPr/>
          <a:lstStyle/>
          <a:p>
            <a:pPr>
              <a:spcBef>
                <a:spcPts val="0"/>
              </a:spcBef>
              <a:spcAft>
                <a:spcPts val="1200"/>
              </a:spcAft>
              <a:buFont typeface="+mj-lt"/>
              <a:buAutoNum type="arabicPeriod"/>
              <a:tabLst>
                <a:tab pos="-228600" algn="l"/>
              </a:tabLst>
            </a:pPr>
            <a:r>
              <a:rPr lang="en-US" sz="2000" dirty="0">
                <a:latin typeface="Arial"/>
                <a:ea typeface="Times New Roman" panose="02020603050405020304" pitchFamily="18" charset="0"/>
                <a:cs typeface="Arial"/>
              </a:rPr>
              <a:t>Medicare requires practitioners to perform what process every 3-5 years</a:t>
            </a:r>
            <a:r>
              <a:rPr lang="en-US" sz="2000" dirty="0">
                <a:effectLst/>
                <a:latin typeface="Arial"/>
                <a:ea typeface="Times New Roman" panose="02020603050405020304" pitchFamily="18" charset="0"/>
                <a:cs typeface="Arial"/>
              </a:rPr>
              <a:t>?</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According to DNV standards, initial appointments to the medical staff are not to exceed what time period?</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True or False: The Joint Commission standards require that the applicant’s participation in continuing education is evaluated and considered on initial appointment to the medical staff.</a:t>
            </a:r>
          </a:p>
          <a:p>
            <a:pPr lvl="0">
              <a:spcBef>
                <a:spcPts val="0"/>
              </a:spcBef>
              <a:spcAft>
                <a:spcPts val="1200"/>
              </a:spcAft>
              <a:buFont typeface="+mj-lt"/>
              <a:buAutoNum type="arabicPeriod"/>
              <a:tabLst>
                <a:tab pos="-228600" algn="l"/>
              </a:tabLst>
            </a:pPr>
            <a:r>
              <a:rPr lang="en-US" sz="2000" dirty="0">
                <a:latin typeface="Arial" panose="020B0604020202020204" pitchFamily="34" charset="0"/>
                <a:ea typeface="Times New Roman" panose="02020603050405020304" pitchFamily="18" charset="0"/>
                <a:cs typeface="Arial" panose="020B0604020202020204" pitchFamily="34" charset="0"/>
              </a:rPr>
              <a:t>According to NCQA standards, on initial application, review of information on sanctions, restrictions on licensure, </a:t>
            </a:r>
            <a:r>
              <a:rPr lang="en-US" sz="2000" dirty="0">
                <a:effectLst/>
                <a:latin typeface="Arial" panose="020B0604020202020204" pitchFamily="34" charset="0"/>
                <a:ea typeface="Times New Roman" panose="02020603050405020304" pitchFamily="18" charset="0"/>
                <a:cs typeface="Arial" panose="020B0604020202020204" pitchFamily="34" charset="0"/>
              </a:rPr>
              <a:t>and limitations on scope of practice must cover what period of time?</a:t>
            </a:r>
          </a:p>
          <a:p>
            <a:pPr marL="342900" marR="0" lvl="0" indent="-342900">
              <a:spcBef>
                <a:spcPts val="0"/>
              </a:spcBef>
              <a:spcAft>
                <a:spcPts val="1200"/>
              </a:spcAft>
              <a:buFont typeface="+mj-lt"/>
              <a:buAutoNum type="arabicPeriod"/>
              <a:tabLst>
                <a:tab pos="-228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What are the two elements of Due Process?</a:t>
            </a:r>
            <a:endParaRPr lang="en-US" sz="2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92D25E7-6085-4EB5-85FB-4423B1CDEA3F}"/>
              </a:ext>
            </a:extLst>
          </p:cNvPr>
          <p:cNvSpPr>
            <a:spLocks noGrp="1"/>
          </p:cNvSpPr>
          <p:nvPr>
            <p:ph type="sldNum" sz="quarter" idx="4"/>
          </p:nvPr>
        </p:nvSpPr>
        <p:spPr/>
        <p:txBody>
          <a:bodyPr/>
          <a:lstStyle/>
          <a:p>
            <a:fld id="{753936FE-B82C-4816-9899-41AEFF68CA6C}" type="slidenum">
              <a:rPr lang="en-US" smtClean="0"/>
              <a:t>9</a:t>
            </a:fld>
            <a:endParaRPr lang="en-US"/>
          </a:p>
        </p:txBody>
      </p:sp>
    </p:spTree>
    <p:custDataLst>
      <p:tags r:id="rId1"/>
    </p:custDataLst>
    <p:extLst>
      <p:ext uri="{BB962C8B-B14F-4D97-AF65-F5344CB8AC3E}">
        <p14:creationId xmlns:p14="http://schemas.microsoft.com/office/powerpoint/2010/main" val="1596119304"/>
      </p:ext>
    </p:extLst>
  </p:cSld>
  <p:clrMapOvr>
    <a:masterClrMapping/>
  </p:clrMapOvr>
  <p:transition spd="med">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vised MSM">
  <a:themeElements>
    <a:clrScheme name="NAMSS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MSS PowerPoint Template">
      <a:majorFont>
        <a:latin typeface="Georgia"/>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noFill/>
        </a:ln>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FFFF00"/>
        </a:solidFill>
      </a:spPr>
      <a:bodyPr wrap="square" rtlCol="0">
        <a:spAutoFit/>
      </a:bodyPr>
      <a:lstStyle>
        <a:defPPr>
          <a:defRPr dirty="0" smtClean="0"/>
        </a:defPPr>
      </a:lstStyle>
    </a:txDef>
  </a:objectDefaults>
  <a:extraClrSchemeLst>
    <a:extraClrScheme>
      <a:clrScheme name="NAMSS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MSS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MSS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MSS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MSS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MSS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MSS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MSS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MSS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MSS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MSS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MSS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MSS_216641-17_CPMSM_PPT" id="{0D0FAD80-E7AB-0B4A-AA38-692885D2974D}" vid="{C466EF9A-3CD8-8646-B9D9-482E668E0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3718</Words>
  <Application>Microsoft Office PowerPoint</Application>
  <PresentationFormat>Widescreen</PresentationFormat>
  <Paragraphs>314</Paragraphs>
  <Slides>23</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Arial Narrow</vt:lpstr>
      <vt:lpstr>Calibri</vt:lpstr>
      <vt:lpstr>Courier New</vt:lpstr>
      <vt:lpstr>Georgia</vt:lpstr>
      <vt:lpstr>Gill Sans MT</vt:lpstr>
      <vt:lpstr>Lato</vt:lpstr>
      <vt:lpstr>Microsoft Sans Serif</vt:lpstr>
      <vt:lpstr>Symbol</vt:lpstr>
      <vt:lpstr>Times New Roman</vt:lpstr>
      <vt:lpstr>TradeGothic</vt:lpstr>
      <vt:lpstr>Wingdings</vt:lpstr>
      <vt:lpstr>Revised MSM</vt:lpstr>
      <vt:lpstr>PowerPoint Presentation</vt:lpstr>
      <vt:lpstr>Week 4</vt:lpstr>
      <vt:lpstr>Ground Rules</vt:lpstr>
      <vt:lpstr>Agenda</vt:lpstr>
      <vt:lpstr>DEPARTMENT OPERATIONS MANAGEMENT REVIEW</vt:lpstr>
      <vt:lpstr>SYSTEM MANAGEMENT REVIEW</vt:lpstr>
      <vt:lpstr>Recap Week 4 Online Modules</vt:lpstr>
      <vt:lpstr>KNOWLEDGE ASSESSMENT QUIZ</vt:lpstr>
      <vt:lpstr>ROUND 1</vt:lpstr>
      <vt:lpstr>ROUND 2</vt:lpstr>
      <vt:lpstr>ROUND 3</vt:lpstr>
      <vt:lpstr>ROUND 4</vt:lpstr>
      <vt:lpstr>ROUND 5</vt:lpstr>
      <vt:lpstr>KNOWLEDGE ASSESSMENT: DEBRIEF</vt:lpstr>
      <vt:lpstr>Your Study Strategy</vt:lpstr>
      <vt:lpstr>Three Keys to Success</vt:lpstr>
      <vt:lpstr>Study Skills</vt:lpstr>
      <vt:lpstr>Develop Your Strategy</vt:lpstr>
      <vt:lpstr>Form a Study Group</vt:lpstr>
      <vt:lpstr>Insert whiteboard from week 1 on their goals</vt:lpstr>
      <vt:lpstr>Insert whiteboard from week 1 on their concerns</vt:lpstr>
      <vt:lpstr>Wrap 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5</dc:title>
  <dc:creator>Valerie Fry</dc:creator>
  <cp:lastModifiedBy>Mathis, Kat</cp:lastModifiedBy>
  <cp:revision>50</cp:revision>
  <cp:lastPrinted>2020-09-28T15:33:42Z</cp:lastPrinted>
  <dcterms:created xsi:type="dcterms:W3CDTF">2020-05-30T21:01:25Z</dcterms:created>
  <dcterms:modified xsi:type="dcterms:W3CDTF">2022-02-24T23:11:42Z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CE5E4DFB-474B-4961-BD0A-69E7BA32B7BC</vt:lpwstr>
  </property>
  <property fmtid="{D5CDD505-2E9C-101B-9397-08002B2CF9AE}" pid="3" name="ArticulatePath">
    <vt:lpwstr>CPMSM VILT FINAL Week 4 12-2020</vt:lpwstr>
  </property>
</Properties>
</file>