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18" r:id="rId3"/>
    <p:sldId id="263" r:id="rId4"/>
    <p:sldId id="437" r:id="rId5"/>
    <p:sldId id="429" r:id="rId6"/>
    <p:sldId id="430" r:id="rId7"/>
    <p:sldId id="455" r:id="rId8"/>
    <p:sldId id="449" r:id="rId9"/>
    <p:sldId id="300" r:id="rId10"/>
    <p:sldId id="446" r:id="rId11"/>
    <p:sldId id="447" r:id="rId12"/>
    <p:sldId id="431" r:id="rId13"/>
    <p:sldId id="457" r:id="rId14"/>
    <p:sldId id="450" r:id="rId15"/>
    <p:sldId id="459" r:id="rId16"/>
    <p:sldId id="451" r:id="rId17"/>
    <p:sldId id="454" r:id="rId18"/>
    <p:sldId id="448"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8EDA438-295C-4944-9602-22DB4CE4E6AF}">
          <p14:sldIdLst>
            <p14:sldId id="418"/>
            <p14:sldId id="263"/>
            <p14:sldId id="437"/>
            <p14:sldId id="429"/>
          </p14:sldIdLst>
        </p14:section>
        <p14:section name="Clinical Privileging" id="{4029BF10-B451-4582-B8F9-1C8EA4B30C5F}">
          <p14:sldIdLst>
            <p14:sldId id="430"/>
            <p14:sldId id="455"/>
            <p14:sldId id="449"/>
            <p14:sldId id="300"/>
            <p14:sldId id="446"/>
            <p14:sldId id="447"/>
          </p14:sldIdLst>
        </p14:section>
        <p14:section name="Reapp/Recred" id="{386D13FC-D758-42CD-AABA-45005EF3E3D3}">
          <p14:sldIdLst>
            <p14:sldId id="431"/>
            <p14:sldId id="457"/>
            <p14:sldId id="450"/>
            <p14:sldId id="459"/>
            <p14:sldId id="451"/>
            <p14:sldId id="454"/>
            <p14:sldId id="44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y Jackson" initials="J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3" autoAdjust="0"/>
    <p:restoredTop sz="54356" autoAdjust="0"/>
  </p:normalViewPr>
  <p:slideViewPr>
    <p:cSldViewPr snapToGrid="0">
      <p:cViewPr varScale="1">
        <p:scale>
          <a:sx n="50" d="100"/>
          <a:sy n="50" d="100"/>
        </p:scale>
        <p:origin x="1858"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11682-E8A6-453D-872A-9F4CD4635F6A}"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F4FB2-B7E6-441A-BA28-C9339C1623E7}" type="slidenum">
              <a:rPr lang="en-US" smtClean="0"/>
              <a:t>‹#›</a:t>
            </a:fld>
            <a:endParaRPr lang="en-US"/>
          </a:p>
        </p:txBody>
      </p:sp>
    </p:spTree>
    <p:extLst>
      <p:ext uri="{BB962C8B-B14F-4D97-AF65-F5344CB8AC3E}">
        <p14:creationId xmlns:p14="http://schemas.microsoft.com/office/powerpoint/2010/main" val="99041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40" y="4560888"/>
            <a:ext cx="5851525" cy="4559302"/>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46F059-11C7-4337-87BB-A457C3DCA85F}"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5369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D7BE91-DBA0-4AFD-A4E9-29A6E81AC806}"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731840" y="4560890"/>
            <a:ext cx="5851525" cy="4811712"/>
          </a:xfrm>
          <a:noFill/>
        </p:spPr>
        <p:txBody>
          <a:bodyPr/>
          <a:lstStyle/>
          <a:p>
            <a:r>
              <a:rPr lang="en-US" b="1" dirty="0"/>
              <a:t>Debrief </a:t>
            </a:r>
            <a:r>
              <a:rPr lang="en-US" dirty="0"/>
              <a:t>the exercise – 15 minutes.</a:t>
            </a:r>
          </a:p>
          <a:p>
            <a:endParaRPr lang="en-US" dirty="0"/>
          </a:p>
          <a:p>
            <a:endParaRPr lang="en-US" kern="1200" dirty="0">
              <a:solidFill>
                <a:schemeClr val="tx1"/>
              </a:solidFill>
              <a:effectLst/>
              <a:latin typeface="Arial" charset="0"/>
              <a:ea typeface="+mn-ea"/>
              <a:cs typeface="+mn-cs"/>
            </a:endParaRPr>
          </a:p>
          <a:p>
            <a:r>
              <a:rPr lang="en-US" b="1" kern="1200" dirty="0">
                <a:solidFill>
                  <a:schemeClr val="tx1"/>
                </a:solidFill>
                <a:effectLst/>
                <a:latin typeface="Arial" charset="0"/>
                <a:ea typeface="+mn-ea"/>
                <a:cs typeface="+mn-cs"/>
              </a:rPr>
              <a:t>Scenario </a:t>
            </a:r>
            <a:endParaRPr lang="en-US" kern="1200" dirty="0">
              <a:solidFill>
                <a:schemeClr val="tx1"/>
              </a:solidFill>
              <a:effectLst/>
              <a:latin typeface="Arial" charset="0"/>
              <a:ea typeface="+mn-ea"/>
              <a:cs typeface="+mn-cs"/>
            </a:endParaRPr>
          </a:p>
          <a:p>
            <a:r>
              <a:rPr lang="en-US" kern="1200" dirty="0">
                <a:solidFill>
                  <a:schemeClr val="tx1"/>
                </a:solidFill>
                <a:effectLst/>
                <a:latin typeface="Arial" charset="0"/>
                <a:ea typeface="+mn-ea"/>
                <a:cs typeface="+mn-cs"/>
              </a:rPr>
              <a:t>You receive a phone call that an ophthalmologist on staff is in the military reserves and is being deployed. You have two other ophthalmologists on staff, but one is currently on maternity leave and will be returning in one month. There is an ophthalmologist in a neighboring town that has applied to your hospital, but the application is not complete. This doctor is willing to cover until the doctor on maternity leave returns. </a:t>
            </a:r>
          </a:p>
          <a:p>
            <a:r>
              <a:rPr lang="en-US" kern="1200" dirty="0">
                <a:solidFill>
                  <a:schemeClr val="tx1"/>
                </a:solidFill>
                <a:effectLst/>
                <a:latin typeface="Arial" charset="0"/>
                <a:ea typeface="+mn-ea"/>
                <a:cs typeface="+mn-cs"/>
              </a:rPr>
              <a:t> </a:t>
            </a:r>
          </a:p>
          <a:p>
            <a:r>
              <a:rPr lang="en-US" kern="1200" dirty="0">
                <a:solidFill>
                  <a:schemeClr val="tx1"/>
                </a:solidFill>
                <a:effectLst/>
                <a:latin typeface="Arial" charset="0"/>
                <a:ea typeface="+mn-ea"/>
                <a:cs typeface="+mn-cs"/>
              </a:rPr>
              <a:t>Are temporary privileges allowed in a situation like this?   </a:t>
            </a:r>
            <a:r>
              <a:rPr lang="en-US" i="1" kern="1200" dirty="0">
                <a:solidFill>
                  <a:schemeClr val="tx1"/>
                </a:solidFill>
                <a:effectLst/>
                <a:latin typeface="Arial" charset="0"/>
                <a:ea typeface="+mn-ea"/>
                <a:cs typeface="+mn-cs"/>
              </a:rPr>
              <a:t>­­­­­­­­­­­­­­­­­­­­Yes. It is appropriate to grant temporary privileges because there is a patient care need.  The hospital currently has 3 ophthalmologists on staff indicating there is sufficient patients to justify  this number of physicians (plus a 4</a:t>
            </a:r>
            <a:r>
              <a:rPr lang="en-US" i="1" kern="1200" baseline="30000" dirty="0">
                <a:solidFill>
                  <a:schemeClr val="tx1"/>
                </a:solidFill>
                <a:effectLst/>
                <a:latin typeface="Arial" charset="0"/>
                <a:ea typeface="+mn-ea"/>
                <a:cs typeface="+mn-cs"/>
              </a:rPr>
              <a:t>th</a:t>
            </a:r>
            <a:r>
              <a:rPr lang="en-US" i="1" kern="1200" dirty="0">
                <a:solidFill>
                  <a:schemeClr val="tx1"/>
                </a:solidFill>
                <a:effectLst/>
                <a:latin typeface="Arial" charset="0"/>
                <a:ea typeface="+mn-ea"/>
                <a:cs typeface="+mn-cs"/>
              </a:rPr>
              <a:t> is in the application process).  With one being deployed and one on maternity leave, one ophthalmologist cannot provide adequate coverage.  Time of year may also provide further justification for additional coverage, such as Fourth of July.</a:t>
            </a:r>
            <a:endParaRPr lang="en-US" kern="1200" dirty="0">
              <a:solidFill>
                <a:schemeClr val="tx1"/>
              </a:solidFill>
              <a:effectLst/>
              <a:latin typeface="Arial" charset="0"/>
              <a:ea typeface="+mn-ea"/>
              <a:cs typeface="+mn-cs"/>
            </a:endParaRPr>
          </a:p>
          <a:p>
            <a:r>
              <a:rPr lang="en-US" kern="1200" dirty="0">
                <a:solidFill>
                  <a:schemeClr val="tx1"/>
                </a:solidFill>
                <a:effectLst/>
                <a:latin typeface="Arial" charset="0"/>
                <a:ea typeface="+mn-ea"/>
                <a:cs typeface="+mn-cs"/>
              </a:rPr>
              <a:t> </a:t>
            </a:r>
          </a:p>
          <a:p>
            <a:r>
              <a:rPr lang="en-US" kern="1200" dirty="0">
                <a:solidFill>
                  <a:schemeClr val="tx1"/>
                </a:solidFill>
                <a:effectLst/>
                <a:latin typeface="Arial" charset="0"/>
                <a:ea typeface="+mn-ea"/>
                <a:cs typeface="+mn-cs"/>
              </a:rPr>
              <a:t>You may have noted that the sample policy required additional elements prior to granting temporary privileges, which is an organization’s prerogative.  According to TJC standards only (which is what the CPCS exam will test you on), what are the required verifications for temporary privileges for immediate patient care need and how would you perform those verifications?</a:t>
            </a:r>
          </a:p>
          <a:p>
            <a:pPr marL="171450" indent="-171450">
              <a:buFont typeface="Arial" panose="020B0604020202020204" pitchFamily="34" charset="0"/>
              <a:buChar char="•"/>
            </a:pPr>
            <a:r>
              <a:rPr lang="en-US" i="1" kern="1200" dirty="0">
                <a:solidFill>
                  <a:schemeClr val="tx1"/>
                </a:solidFill>
                <a:effectLst/>
                <a:latin typeface="Arial" charset="0"/>
                <a:ea typeface="+mn-ea"/>
                <a:cs typeface="+mn-cs"/>
              </a:rPr>
              <a:t>Current licensure verified with licensing board</a:t>
            </a:r>
          </a:p>
          <a:p>
            <a:pPr marL="171450" indent="-171450">
              <a:buFont typeface="Arial" panose="020B0604020202020204" pitchFamily="34" charset="0"/>
              <a:buChar char="•"/>
            </a:pPr>
            <a:r>
              <a:rPr lang="en-US" i="1" kern="1200" dirty="0">
                <a:solidFill>
                  <a:schemeClr val="tx1"/>
                </a:solidFill>
                <a:effectLst/>
                <a:latin typeface="Arial" charset="0"/>
                <a:ea typeface="+mn-ea"/>
                <a:cs typeface="+mn-cs"/>
              </a:rPr>
              <a:t>Current clinical competence verified by PSV with hospitals where physician is on staff and/or peer recommendations</a:t>
            </a:r>
            <a:endParaRPr lang="en-US" kern="1200" dirty="0">
              <a:solidFill>
                <a:schemeClr val="tx1"/>
              </a:solidFill>
              <a:effectLst/>
              <a:latin typeface="Arial" charset="0"/>
              <a:ea typeface="+mn-ea"/>
              <a:cs typeface="+mn-cs"/>
            </a:endParaRPr>
          </a:p>
          <a:p>
            <a:endParaRPr lang="en-US" kern="1200" dirty="0">
              <a:solidFill>
                <a:schemeClr val="tx1"/>
              </a:solidFill>
              <a:effectLst/>
              <a:latin typeface="Arial" charset="0"/>
              <a:ea typeface="+mn-ea"/>
              <a:cs typeface="+mn-cs"/>
            </a:endParaRPr>
          </a:p>
          <a:p>
            <a:r>
              <a:rPr lang="en-US" kern="1200" dirty="0">
                <a:solidFill>
                  <a:schemeClr val="tx1"/>
                </a:solidFill>
                <a:effectLst/>
                <a:latin typeface="Arial" charset="0"/>
                <a:ea typeface="+mn-ea"/>
                <a:cs typeface="+mn-cs"/>
              </a:rPr>
              <a:t>Note:  You would also query the NPDB as this is a request for privileges, although TJC does not specifically list this element in the temporary privilege standard.  The NPDB query is also required under the HCQIA for granting of privileges. </a:t>
            </a:r>
          </a:p>
          <a:p>
            <a:endParaRPr lang="en-US" kern="1200" dirty="0">
              <a:solidFill>
                <a:schemeClr val="tx1"/>
              </a:solidFill>
              <a:effectLst/>
              <a:latin typeface="Arial" charset="0"/>
              <a:ea typeface="+mn-ea"/>
              <a:cs typeface="+mn-cs"/>
            </a:endParaRPr>
          </a:p>
          <a:p>
            <a:r>
              <a:rPr lang="en-US" kern="1200" dirty="0">
                <a:solidFill>
                  <a:schemeClr val="tx1"/>
                </a:solidFill>
                <a:effectLst/>
                <a:latin typeface="Arial" charset="0"/>
                <a:ea typeface="+mn-ea"/>
                <a:cs typeface="+mn-cs"/>
              </a:rPr>
              <a:t>What time limit should be granted for these temporary privileges?  </a:t>
            </a:r>
            <a:r>
              <a:rPr lang="en-US" i="1" kern="1200" dirty="0">
                <a:solidFill>
                  <a:schemeClr val="tx1"/>
                </a:solidFill>
                <a:effectLst/>
                <a:latin typeface="Arial" charset="0"/>
                <a:ea typeface="+mn-ea"/>
                <a:cs typeface="+mn-cs"/>
              </a:rPr>
              <a:t>Most likely at least one month, when the ophthalmologist on maternity leave is expected to return to practice and/or when the applicant in process is approved for privileges.</a:t>
            </a:r>
          </a:p>
          <a:p>
            <a:endParaRPr lang="en-US" dirty="0"/>
          </a:p>
          <a:p>
            <a:r>
              <a:rPr lang="en-US" i="1" dirty="0"/>
              <a:t>Note:  Instructors can reference Comparison Grid and possibly bring up the Grid to highlight how to use it when comparing and contrasting various credentialing elements, such as Temporary Privileges.</a:t>
            </a:r>
            <a:endParaRPr lang="en-US"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375577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rgbClr val="000000"/>
                </a:solidFill>
                <a:latin typeface="Calibri" panose="020F0502020204030204" pitchFamily="34" charset="0"/>
              </a:rPr>
              <a:t>REVISED SLIDE TO MATCH PARTICIPANT GUIDE</a:t>
            </a:r>
          </a:p>
          <a:p>
            <a:endParaRPr lang="en-US" sz="1800" b="1" u="sng"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Now that we have gone through the credentialing and privileging process, let’s dive into the reappointment process. For hospitals, the reappointment process is as follows:</a:t>
            </a:r>
          </a:p>
          <a:p>
            <a:endParaRPr lang="en-US" sz="1800" dirty="0">
              <a:solidFill>
                <a:srgbClr val="000000"/>
              </a:solidFill>
              <a:latin typeface="Calibri" panose="020F0502020204030204" pitchFamily="34" charset="0"/>
            </a:endParaRPr>
          </a:p>
          <a:p>
            <a:pPr>
              <a:buFont typeface="Symbol" panose="05050102010706020507" pitchFamily="18" charset="2"/>
              <a:buChar char="·"/>
            </a:pPr>
            <a:r>
              <a:rPr lang="en-US" sz="1800" dirty="0">
                <a:solidFill>
                  <a:srgbClr val="000000"/>
                </a:solidFill>
                <a:latin typeface="Calibri" panose="020F0502020204030204" pitchFamily="34" charset="0"/>
              </a:rPr>
              <a:t>TJC and HFAP require hospitals to reappoint practitioners every 2 years. </a:t>
            </a:r>
          </a:p>
          <a:p>
            <a:pPr>
              <a:buFont typeface="Symbol" panose="05050102010706020507" pitchFamily="18" charset="2"/>
              <a:buChar char="·"/>
            </a:pPr>
            <a:r>
              <a:rPr lang="en-US" sz="1800" dirty="0">
                <a:solidFill>
                  <a:srgbClr val="000000"/>
                </a:solidFill>
                <a:latin typeface="Calibri" panose="020F0502020204030204" pitchFamily="34" charset="0"/>
              </a:rPr>
              <a:t>DNV is every 3 years, unless state regulations require a different timeframe</a:t>
            </a:r>
          </a:p>
          <a:p>
            <a:pPr>
              <a:buFont typeface="Symbol" panose="05050102010706020507" pitchFamily="18" charset="2"/>
              <a:buChar char="·"/>
            </a:pPr>
            <a:endParaRPr lang="en-US" sz="1800" dirty="0">
              <a:solidFill>
                <a:srgbClr val="000000"/>
              </a:solidFill>
              <a:latin typeface="Calibri" panose="020F0502020204030204" pitchFamily="34" charset="0"/>
            </a:endParaRPr>
          </a:p>
          <a:p>
            <a:pPr>
              <a:buFont typeface="Symbol" panose="05050102010706020507" pitchFamily="18" charset="2"/>
              <a:buChar char="·"/>
            </a:pPr>
            <a:r>
              <a:rPr lang="en-US" sz="1800" dirty="0">
                <a:solidFill>
                  <a:srgbClr val="000000"/>
                </a:solidFill>
                <a:latin typeface="Calibri" panose="020F0502020204030204" pitchFamily="34" charset="0"/>
              </a:rPr>
              <a:t>They must also submit an application that meets the requirements of those agencies. These applications must include primary source verification to include licensure and certification, any relevant training and data from a professional practice review. CME, which should relate, at least in part, to the type and nature of services. A competency evaluation related to the practitioner’s privileges. And peer recommendations. </a:t>
            </a:r>
          </a:p>
          <a:p>
            <a:pPr>
              <a:buFont typeface="Symbol" panose="05050102010706020507" pitchFamily="18" charset="2"/>
              <a:buNone/>
            </a:pPr>
            <a:endParaRPr lang="en-US" sz="1800" dirty="0">
              <a:solidFill>
                <a:srgbClr val="000000"/>
              </a:solidFill>
              <a:latin typeface="Calibri" panose="020F0502020204030204" pitchFamily="34" charset="0"/>
            </a:endParaRPr>
          </a:p>
          <a:p>
            <a:pPr>
              <a:buFont typeface="Symbol" panose="05050102010706020507" pitchFamily="18" charset="2"/>
              <a:buChar char="·"/>
            </a:pPr>
            <a:r>
              <a:rPr lang="en-US" sz="1800" dirty="0">
                <a:solidFill>
                  <a:srgbClr val="000000"/>
                </a:solidFill>
                <a:latin typeface="Calibri" panose="020F0502020204030204" pitchFamily="34" charset="0"/>
              </a:rPr>
              <a:t>The approval process for reappointment is the same as the initial application.</a:t>
            </a:r>
          </a:p>
          <a:p>
            <a:pPr>
              <a:buFont typeface="Symbol" panose="05050102010706020507" pitchFamily="18" charset="2"/>
              <a:buNone/>
            </a:pPr>
            <a:endParaRPr lang="en-US" sz="1800" dirty="0">
              <a:solidFill>
                <a:srgbClr val="000000"/>
              </a:solidFill>
              <a:latin typeface="Calibri" panose="020F0502020204030204" pitchFamily="34" charset="0"/>
            </a:endParaRPr>
          </a:p>
          <a:p>
            <a:pPr>
              <a:buFont typeface="Symbol" panose="05050102010706020507" pitchFamily="18" charset="2"/>
              <a:buChar char="·"/>
            </a:pPr>
            <a:r>
              <a:rPr lang="en-US" sz="1800" dirty="0">
                <a:solidFill>
                  <a:srgbClr val="000000"/>
                </a:solidFill>
                <a:latin typeface="Calibri" panose="020F0502020204030204" pitchFamily="34" charset="0"/>
              </a:rPr>
              <a:t>The MSP gathers this documentation based on the information provided in the reappointment application. This is when the ongoing professional practice evaluation is reviewed in addition to making sure that CME and any other criteria for privileging is met and reviewed.</a:t>
            </a:r>
          </a:p>
          <a:p>
            <a:pPr>
              <a:buFont typeface="Symbol" panose="05050102010706020507" pitchFamily="18" charset="2"/>
              <a:buChar char="·"/>
            </a:pPr>
            <a:endParaRPr lang="en-US" sz="180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5CF4FB2-B7E6-441A-BA28-C9339C1623E7}" type="slidenum">
              <a:rPr lang="en-US" smtClean="0"/>
              <a:t>11</a:t>
            </a:fld>
            <a:endParaRPr lang="en-US"/>
          </a:p>
        </p:txBody>
      </p:sp>
    </p:spTree>
    <p:extLst>
      <p:ext uri="{BB962C8B-B14F-4D97-AF65-F5344CB8AC3E}">
        <p14:creationId xmlns:p14="http://schemas.microsoft.com/office/powerpoint/2010/main" val="159224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rgbClr val="000000"/>
                </a:solidFill>
                <a:latin typeface="Calibri" panose="020F0502020204030204" pitchFamily="34" charset="0"/>
              </a:rPr>
              <a:t>REVISED SLIDE TO MATCH PARTICIPANT GUIDE</a:t>
            </a:r>
          </a:p>
          <a:p>
            <a:endParaRPr lang="en-US" sz="1800" b="1" u="sng" dirty="0">
              <a:solidFill>
                <a:srgbClr val="000000"/>
              </a:solidFill>
              <a:latin typeface="Calibri" panose="020F0502020204030204" pitchFamily="34" charset="0"/>
            </a:endParaRPr>
          </a:p>
          <a:p>
            <a:pPr>
              <a:buFont typeface="Symbol" panose="05050102010706020507" pitchFamily="18" charset="2"/>
              <a:buNone/>
            </a:pPr>
            <a:r>
              <a:rPr lang="en-US" sz="1800" dirty="0">
                <a:solidFill>
                  <a:srgbClr val="000000"/>
                </a:solidFill>
                <a:latin typeface="Calibri" panose="020F0502020204030204" pitchFamily="34" charset="0"/>
              </a:rPr>
              <a:t>While very similar to TJC and HFAP requirements, there are a few differences under DNV standards for reappointment.  The timeframe is every 3 years, unless state regulations require a different timeframe.  Review of malpractice history, along with the NPDB and OIG results, are required.  Evaluation of performance must manage variations through a peer review process with appropriate documentation and follow-up.</a:t>
            </a:r>
          </a:p>
          <a:p>
            <a:pPr>
              <a:buFont typeface="Symbol" panose="05050102010706020507" pitchFamily="18" charset="2"/>
              <a:buNone/>
            </a:pPr>
            <a:endParaRPr lang="en-US" sz="180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5CF4FB2-B7E6-441A-BA28-C9339C1623E7}" type="slidenum">
              <a:rPr lang="en-US" smtClean="0"/>
              <a:t>12</a:t>
            </a:fld>
            <a:endParaRPr lang="en-US"/>
          </a:p>
        </p:txBody>
      </p:sp>
    </p:spTree>
    <p:extLst>
      <p:ext uri="{BB962C8B-B14F-4D97-AF65-F5344CB8AC3E}">
        <p14:creationId xmlns:p14="http://schemas.microsoft.com/office/powerpoint/2010/main" val="328347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SEPARATED OUT AAAHC FROM NCQA AND URAC DUE TO SIGNIFICANT DIFFERENCES</a:t>
            </a:r>
          </a:p>
        </p:txBody>
      </p:sp>
      <p:sp>
        <p:nvSpPr>
          <p:cNvPr id="4" name="Slide Number Placeholder 3"/>
          <p:cNvSpPr>
            <a:spLocks noGrp="1"/>
          </p:cNvSpPr>
          <p:nvPr>
            <p:ph type="sldNum" sz="quarter" idx="5"/>
          </p:nvPr>
        </p:nvSpPr>
        <p:spPr/>
        <p:txBody>
          <a:bodyPr/>
          <a:lstStyle/>
          <a:p>
            <a:fld id="{F5CF4FB2-B7E6-441A-BA28-C9339C1623E7}" type="slidenum">
              <a:rPr lang="en-US" smtClean="0"/>
              <a:t>13</a:t>
            </a:fld>
            <a:endParaRPr lang="en-US"/>
          </a:p>
        </p:txBody>
      </p:sp>
    </p:spTree>
    <p:extLst>
      <p:ext uri="{BB962C8B-B14F-4D97-AF65-F5344CB8AC3E}">
        <p14:creationId xmlns:p14="http://schemas.microsoft.com/office/powerpoint/2010/main" val="427322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Health plans, provider organizations have a slightly different process. Please note that these types or organizations use the term recredentialing and not reappointment.  Additionally, their time frame is similar to that of DNV standards and occurs every three years. The approval process is the same as initial credentialing, and the practitioners are defined in organizational policies and procedures.</a:t>
            </a:r>
            <a:endParaRPr lang="en-US" sz="180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5CF4FB2-B7E6-441A-BA28-C9339C1623E7}" type="slidenum">
              <a:rPr lang="en-US" smtClean="0"/>
              <a:t>14</a:t>
            </a:fld>
            <a:endParaRPr lang="en-US"/>
          </a:p>
        </p:txBody>
      </p:sp>
    </p:spTree>
    <p:extLst>
      <p:ext uri="{BB962C8B-B14F-4D97-AF65-F5344CB8AC3E}">
        <p14:creationId xmlns:p14="http://schemas.microsoft.com/office/powerpoint/2010/main" val="3273943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discuss challenges that may occur during the recredentialing process and come up with a step-by-step plan to address the issue. 	</a:t>
            </a:r>
          </a:p>
          <a:p>
            <a:pPr eaLnBrk="1" hangingPunct="1"/>
            <a:endParaRPr lang="en-US" dirty="0">
              <a:latin typeface="Arial" pitchFamily="34" charset="0"/>
            </a:endParaRPr>
          </a:p>
          <a:p>
            <a:r>
              <a:rPr lang="en-US" b="1" dirty="0"/>
              <a:t>Instructions:</a:t>
            </a:r>
          </a:p>
          <a:p>
            <a:r>
              <a:rPr lang="en-US" dirty="0"/>
              <a:t>1.  Assign one scenario to each group (4 scenarios)</a:t>
            </a:r>
          </a:p>
          <a:p>
            <a:r>
              <a:rPr lang="en-US" dirty="0"/>
              <a:t>2.  Have participants at each review their assigned scenario. and outline how they should handle the situation. In some cases, there may be more than one way to handle the situation. </a:t>
            </a:r>
          </a:p>
          <a:p>
            <a:r>
              <a:rPr lang="en-US" dirty="0"/>
              <a:t>4.  Ask the table to report on the best way to handle the situation. </a:t>
            </a:r>
          </a:p>
          <a:p>
            <a:endParaRPr lang="en-US" dirty="0"/>
          </a:p>
        </p:txBody>
      </p:sp>
      <p:sp>
        <p:nvSpPr>
          <p:cNvPr id="4" name="Slide Number Placeholder 3"/>
          <p:cNvSpPr>
            <a:spLocks noGrp="1"/>
          </p:cNvSpPr>
          <p:nvPr>
            <p:ph type="sldNum" sz="quarter" idx="5"/>
          </p:nvPr>
        </p:nvSpPr>
        <p:spPr/>
        <p:txBody>
          <a:bodyPr/>
          <a:lstStyle/>
          <a:p>
            <a:fld id="{16DFDFC2-D9C0-4054-B3C6-3BA371BED1C7}" type="slidenum">
              <a:rPr lang="en-US" smtClean="0"/>
              <a:t>15</a:t>
            </a:fld>
            <a:endParaRPr lang="en-US"/>
          </a:p>
        </p:txBody>
      </p:sp>
    </p:spTree>
    <p:extLst>
      <p:ext uri="{BB962C8B-B14F-4D97-AF65-F5344CB8AC3E}">
        <p14:creationId xmlns:p14="http://schemas.microsoft.com/office/powerpoint/2010/main" val="210860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4D7BE91-DBA0-4AFD-A4E9-29A6E81AC806}"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731840" y="4560890"/>
            <a:ext cx="5851525" cy="4811712"/>
          </a:xfrm>
          <a:noFill/>
        </p:spPr>
        <p:txBody>
          <a:bodyPr/>
          <a:lstStyle/>
          <a:p>
            <a:pPr marL="0" indent="0">
              <a:buFont typeface="Arial" panose="020B0604020202020204" pitchFamily="34" charset="0"/>
              <a:buNone/>
            </a:pPr>
            <a:r>
              <a:rPr lang="en-US" dirty="0"/>
              <a:t>Debrief – </a:t>
            </a:r>
            <a:r>
              <a:rPr lang="en-US" i="1" dirty="0"/>
              <a:t>20 minutes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Allow 5 minutes for reporting and discussion of each response. </a:t>
            </a:r>
          </a:p>
          <a:p>
            <a:pPr marL="0" indent="0">
              <a:buFont typeface="Arial" panose="020B0604020202020204" pitchFamily="34" charset="0"/>
              <a:buNone/>
            </a:pPr>
            <a:r>
              <a:rPr lang="en-US" dirty="0"/>
              <a:t>If you have more than one table that is discussing the same scenario, ask if anyone else came up with a different way to handle the situation. </a:t>
            </a:r>
          </a:p>
          <a:p>
            <a:pPr marL="0" indent="0">
              <a:buFont typeface="Arial" panose="020B0604020202020204" pitchFamily="34" charset="0"/>
              <a:buNone/>
            </a:pPr>
            <a:r>
              <a:rPr lang="en-US" dirty="0"/>
              <a:t>Ask if there are any additional accreditation requirements or issues that were not covered in the discussion of a specific topic. </a:t>
            </a:r>
          </a:p>
          <a:p>
            <a:endParaRPr lang="en-US" dirty="0"/>
          </a:p>
          <a:p>
            <a:endParaRPr lang="en-US" dirty="0"/>
          </a:p>
          <a:p>
            <a:r>
              <a:rPr lang="en-US" dirty="0"/>
              <a:t>Activity Scenarios:</a:t>
            </a:r>
          </a:p>
          <a:p>
            <a:pPr marL="228532" indent="-228532">
              <a:buAutoNum type="arabicPeriod"/>
            </a:pPr>
            <a:r>
              <a:rPr lang="en-US" b="1" dirty="0"/>
              <a:t>When completing the reappointment profile for your hospital, you found that there was one physician who had only had five patient encounters during the last two years. </a:t>
            </a:r>
          </a:p>
          <a:p>
            <a:endParaRPr lang="en-US" i="1" dirty="0"/>
          </a:p>
          <a:p>
            <a:r>
              <a:rPr lang="en-US" i="1" dirty="0"/>
              <a:t>Discuss options for evaluating competency for low volume practitioners. </a:t>
            </a:r>
          </a:p>
          <a:p>
            <a:endParaRPr lang="en-US" dirty="0"/>
          </a:p>
          <a:p>
            <a:pPr marL="628464" lvl="1" indent="-171399">
              <a:buFont typeface="Wingdings" panose="05000000000000000000" pitchFamily="2" charset="2"/>
              <a:buChar char="§"/>
            </a:pPr>
            <a:r>
              <a:rPr lang="en-US" dirty="0"/>
              <a:t>TJC allows peer recommendations to be used when data is not available. </a:t>
            </a:r>
          </a:p>
          <a:p>
            <a:pPr marL="628464" lvl="1" indent="-171399">
              <a:buFont typeface="Wingdings" panose="05000000000000000000" pitchFamily="2" charset="2"/>
              <a:buChar char="§"/>
            </a:pPr>
            <a:r>
              <a:rPr lang="en-US" dirty="0"/>
              <a:t>Get data from other facilities. </a:t>
            </a:r>
          </a:p>
          <a:p>
            <a:r>
              <a:rPr lang="en-US" dirty="0"/>
              <a:t>	</a:t>
            </a:r>
          </a:p>
          <a:p>
            <a:r>
              <a:rPr lang="en-US" b="1" dirty="0"/>
              <a:t>2. Your health plan is accredited by NCQA. When evaluating reapplication forms, you see that a provider included information regarding a recent licensure disciplinary action. This action did not occur in the state in which the applicant provides services to your members. </a:t>
            </a:r>
            <a:r>
              <a:rPr lang="en-US" i="1" dirty="0"/>
              <a:t>Discuss appropriate follow-up. </a:t>
            </a:r>
          </a:p>
          <a:p>
            <a:endParaRPr lang="en-US" dirty="0"/>
          </a:p>
          <a:p>
            <a:pPr marL="628464" lvl="1" indent="-171399">
              <a:buFont typeface="Wingdings" panose="05000000000000000000" pitchFamily="2" charset="2"/>
              <a:buChar char="§"/>
            </a:pPr>
            <a:r>
              <a:rPr lang="en-US" dirty="0"/>
              <a:t>Since most states will take reciprocal action, it is important to continually monitor this issue. </a:t>
            </a:r>
          </a:p>
          <a:p>
            <a:pPr marL="628464" lvl="1" indent="-171399">
              <a:buFont typeface="Wingdings" panose="05000000000000000000" pitchFamily="2" charset="2"/>
              <a:buChar char="§"/>
            </a:pPr>
            <a:r>
              <a:rPr lang="en-US" dirty="0"/>
              <a:t>Contact the state and the provider for appropriate follow-up. </a:t>
            </a:r>
          </a:p>
          <a:p>
            <a:pPr marL="628464" lvl="1" indent="-171399">
              <a:buFont typeface="Wingdings" panose="05000000000000000000" pitchFamily="2" charset="2"/>
              <a:buChar char="§"/>
            </a:pPr>
            <a:r>
              <a:rPr lang="en-US" dirty="0"/>
              <a:t>Check to see if policies and procedures preclude appointment if there is disciplinary action in any state. </a:t>
            </a:r>
          </a:p>
          <a:p>
            <a:endParaRPr lang="en-US" dirty="0"/>
          </a:p>
          <a:p>
            <a:pPr marL="457065" lvl="1"/>
            <a:endParaRPr lang="en-US" dirty="0"/>
          </a:p>
          <a:p>
            <a:r>
              <a:rPr lang="en-US" b="1" dirty="0"/>
              <a:t>3. You are in the process of reappointment for a long time member of the medical staff. You are aware that there have been some discussions among the nursing staff regarding the doctor not being able to remember things. You have recently received an incident report regarding the physician appearing confused when they called him in the evening for orders concerning a critical patient. </a:t>
            </a:r>
            <a:r>
              <a:rPr lang="en-US" i="1" dirty="0"/>
              <a:t>Discuss how this should be addressed. </a:t>
            </a:r>
          </a:p>
          <a:p>
            <a:endParaRPr lang="en-US" dirty="0"/>
          </a:p>
          <a:p>
            <a:pPr marL="628464" lvl="1" indent="-171399">
              <a:buFont typeface="Wingdings" panose="05000000000000000000" pitchFamily="2" charset="2"/>
              <a:buChar char="§"/>
            </a:pPr>
            <a:r>
              <a:rPr lang="en-US" dirty="0"/>
              <a:t>Applicants are asked to document the ability to safely exercise the privileges requested with or without reasonable accommodation. </a:t>
            </a:r>
          </a:p>
          <a:p>
            <a:pPr marL="628464" lvl="1" indent="-171399">
              <a:buFont typeface="Wingdings" panose="05000000000000000000" pitchFamily="2" charset="2"/>
              <a:buChar char="§"/>
            </a:pPr>
            <a:r>
              <a:rPr lang="en-US" dirty="0"/>
              <a:t>Look for documentation of age-specific criteria or required physical/mental exams in the bylaws. </a:t>
            </a:r>
          </a:p>
          <a:p>
            <a:pPr marL="628464" lvl="1" indent="-171399">
              <a:buFont typeface="Wingdings" panose="05000000000000000000" pitchFamily="2" charset="2"/>
              <a:buChar char="§"/>
            </a:pPr>
            <a:r>
              <a:rPr lang="en-US" dirty="0"/>
              <a:t>The Americans with Disabilities Act (ADA) is a federal civil rights law that prohibits discrimination based on disability and bars discrimination against a qualified individual due to the disability. State and local court opinions vary regarding whether ADA applies only to employees only or includes medical staff members. It is up to individual hospitals to determine how the ADA applies to its privileging and credentialing processes. </a:t>
            </a:r>
          </a:p>
          <a:p>
            <a:pPr marL="628464" lvl="1" indent="-171399">
              <a:buFont typeface="Wingdings" panose="05000000000000000000" pitchFamily="2" charset="2"/>
              <a:buChar char="§"/>
            </a:pPr>
            <a:endParaRPr lang="en-US" dirty="0"/>
          </a:p>
          <a:p>
            <a:endParaRPr lang="en-US" i="1" dirty="0"/>
          </a:p>
          <a:p>
            <a:pPr defTabSz="914131">
              <a:defRPr/>
            </a:pPr>
            <a:r>
              <a:rPr lang="en-US" b="1" dirty="0"/>
              <a:t>4. You are working at an NCQA-accredited Health Plan. During the recredentialing process, you receive documentation from the provider that she forgot to mail in her renewal form for her DEA certificate on time, resulting in her not having a current DEA. What should you do? 	</a:t>
            </a:r>
          </a:p>
          <a:p>
            <a:endParaRPr lang="en-US" dirty="0"/>
          </a:p>
          <a:p>
            <a:pPr marL="628464" lvl="1" indent="-171399">
              <a:buFont typeface="Wingdings" panose="05000000000000000000" pitchFamily="2" charset="2"/>
              <a:buChar char="§"/>
            </a:pPr>
            <a:r>
              <a:rPr lang="en-US" dirty="0"/>
              <a:t>NCQA standards require that a provider holds DEA(s) in all the state(s) in which he/she provides services to members. </a:t>
            </a:r>
          </a:p>
          <a:p>
            <a:pPr marL="628464" lvl="1" indent="-171399">
              <a:buFont typeface="Wingdings" panose="05000000000000000000" pitchFamily="2" charset="2"/>
              <a:buChar char="§"/>
            </a:pPr>
            <a:r>
              <a:rPr lang="en-US" dirty="0"/>
              <a:t>Check policies and procedures to determine what they require.</a:t>
            </a:r>
          </a:p>
          <a:p>
            <a:pPr marL="628464" lvl="1" indent="-171399">
              <a:buFont typeface="Wingdings" panose="05000000000000000000" pitchFamily="2" charset="2"/>
              <a:buChar char="§"/>
            </a:pPr>
            <a:r>
              <a:rPr lang="en-US" dirty="0"/>
              <a:t>NCQA allows the organization to credential a practitioner whose DEA certificate is pending if it has a documented process for allowing a practitioner with a valid DEA certificate to write all prescriptions requiring a DEA number for the prescribing practitioner until the practitioner has a valid DEA certificate.</a:t>
            </a:r>
          </a:p>
          <a:p>
            <a:pPr marL="457065" lvl="1" indent="0">
              <a:buFont typeface="Wingdings" panose="05000000000000000000" pitchFamily="2" charset="2"/>
              <a:buNone/>
            </a:pPr>
            <a:endParaRPr lang="en-US" dirty="0"/>
          </a:p>
          <a:p>
            <a:pPr marL="457065" lvl="1" indent="0">
              <a:buFont typeface="Wingdings" panose="05000000000000000000" pitchFamily="2" charset="2"/>
              <a:buNone/>
            </a:pPr>
            <a:endParaRPr lang="en-US" dirty="0"/>
          </a:p>
          <a:p>
            <a:pPr marL="0" lvl="0" indent="-135">
              <a:buFont typeface="Wingdings" panose="05000000000000000000" pitchFamily="2" charset="2"/>
              <a:buNone/>
            </a:pPr>
            <a:r>
              <a:rPr lang="en-US" b="1" dirty="0"/>
              <a:t>Bonus Questions </a:t>
            </a:r>
            <a:r>
              <a:rPr lang="en-US" dirty="0"/>
              <a:t>(if time allows or have more breakout rooms):</a:t>
            </a:r>
          </a:p>
          <a:p>
            <a:r>
              <a:rPr lang="en-US" b="1" dirty="0"/>
              <a:t>Scenario 1</a:t>
            </a:r>
            <a:endParaRPr lang="en-US" dirty="0"/>
          </a:p>
          <a:p>
            <a:r>
              <a:rPr lang="en-US" sz="1200" kern="1200" dirty="0">
                <a:solidFill>
                  <a:schemeClr val="tx1"/>
                </a:solidFill>
                <a:effectLst/>
                <a:latin typeface="Arial" charset="0"/>
                <a:ea typeface="+mn-ea"/>
                <a:cs typeface="+mn-cs"/>
              </a:rPr>
              <a:t>Your hospital is accredited by The Joint Commission. There are two physicians, members of a large physician group, who have not submitted their reappointment application on time. As a result, the application will not be submitted for approval by the board of directors prior to their reappointment date. Both doctors are heavy admitters to the hospital. Discuss options.</a:t>
            </a:r>
          </a:p>
          <a:p>
            <a:r>
              <a:rPr lang="en-US" dirty="0"/>
              <a:t> </a:t>
            </a:r>
          </a:p>
          <a:p>
            <a:r>
              <a:rPr lang="en-US" i="1" dirty="0"/>
              <a:t>While some organizations may grant a short reappointment, that is not compliant with Joint Commission.  When the reappointment timeframe expires, the practitioner’s privileges expire.  It is possible that granting temporary privileges to meet an important patient care need could be justified, but the requirements to verify current licensure and current competency must still be met.</a:t>
            </a:r>
          </a:p>
          <a:p>
            <a:endParaRPr lang="en-US" dirty="0"/>
          </a:p>
          <a:p>
            <a:r>
              <a:rPr lang="en-US" b="1" dirty="0"/>
              <a:t>Scenario 2</a:t>
            </a:r>
            <a:endParaRPr lang="en-US" dirty="0"/>
          </a:p>
          <a:p>
            <a:r>
              <a:rPr lang="en-US" dirty="0"/>
              <a:t> When you sent out the reappointment forms, you included a new privilege form. When comparing the new form to the current privileges, you see that the provider has requested additional privileges. What do you do?</a:t>
            </a:r>
          </a:p>
          <a:p>
            <a:pPr marL="628472" lvl="1" indent="-171401">
              <a:buFont typeface="Arial" panose="020B0604020202020204" pitchFamily="34" charset="0"/>
              <a:buChar char="•"/>
            </a:pPr>
            <a:r>
              <a:rPr lang="en-US" i="1" dirty="0"/>
              <a:t>Request documentation of training, experience, and competency for new privileges.</a:t>
            </a:r>
          </a:p>
          <a:p>
            <a:pPr marL="0" lvl="0" indent="-135">
              <a:buFont typeface="Wingdings" panose="05000000000000000000" pitchFamily="2" charset="2"/>
              <a:buNone/>
            </a:pPr>
            <a:endParaRPr lang="en-US" dirty="0"/>
          </a:p>
        </p:txBody>
      </p:sp>
    </p:spTree>
    <p:extLst>
      <p:ext uri="{BB962C8B-B14F-4D97-AF65-F5344CB8AC3E}">
        <p14:creationId xmlns:p14="http://schemas.microsoft.com/office/powerpoint/2010/main" val="90554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Thank you so much for your participation in our session this week. Next week we will be covering verification and ongoing monitoring. Please be sure to complete your online module prior to attending our next zoom meeting. </a:t>
            </a:r>
          </a:p>
          <a:p>
            <a:endParaRPr lang="en-US" dirty="0">
              <a:solidFill>
                <a:srgbClr val="FF0000"/>
              </a:solidFill>
            </a:endParaRPr>
          </a:p>
          <a:p>
            <a:r>
              <a:rPr lang="en-US" dirty="0">
                <a:solidFill>
                  <a:srgbClr val="FF0000"/>
                </a:solidFill>
              </a:rPr>
              <a:t>Open up for questions.</a:t>
            </a:r>
          </a:p>
        </p:txBody>
      </p:sp>
      <p:sp>
        <p:nvSpPr>
          <p:cNvPr id="4" name="Slide Number Placeholder 3"/>
          <p:cNvSpPr>
            <a:spLocks noGrp="1"/>
          </p:cNvSpPr>
          <p:nvPr>
            <p:ph type="sldNum" sz="quarter" idx="10"/>
          </p:nvPr>
        </p:nvSpPr>
        <p:spPr/>
        <p:txBody>
          <a:bodyPr/>
          <a:lstStyle/>
          <a:p>
            <a:fld id="{16DFDFC2-D9C0-4054-B3C6-3BA371BED1C7}" type="slidenum">
              <a:rPr lang="en-US" smtClean="0"/>
              <a:t>17</a:t>
            </a:fld>
            <a:endParaRPr lang="en-US"/>
          </a:p>
        </p:txBody>
      </p:sp>
    </p:spTree>
    <p:extLst>
      <p:ext uri="{BB962C8B-B14F-4D97-AF65-F5344CB8AC3E}">
        <p14:creationId xmlns:p14="http://schemas.microsoft.com/office/powerpoint/2010/main" val="279702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4A1A9BF-90D2-46F0-9CB9-A3ED1D8044E9}"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731840" y="4560888"/>
            <a:ext cx="5851525" cy="4735512"/>
          </a:xfrm>
          <a:noFill/>
        </p:spPr>
        <p:txBody>
          <a:bodyPr/>
          <a:lstStyle/>
          <a:p>
            <a:pPr eaLnBrk="1" hangingPunct="1"/>
            <a:r>
              <a:rPr lang="en-US" b="0" dirty="0"/>
              <a:t>Welcome to our second virtual instructor led session.</a:t>
            </a:r>
          </a:p>
          <a:p>
            <a:pPr eaLnBrk="1" hangingPunct="1"/>
            <a:endParaRPr lang="en-US" b="0" dirty="0"/>
          </a:p>
          <a:p>
            <a:r>
              <a:rPr lang="en-US" dirty="0"/>
              <a:t>	</a:t>
            </a:r>
          </a:p>
          <a:p>
            <a:endParaRPr lang="en-US" b="1" dirty="0"/>
          </a:p>
          <a:p>
            <a:endParaRPr lang="en-US" dirty="0"/>
          </a:p>
          <a:p>
            <a:pPr eaLnBrk="1" hangingPunct="1"/>
            <a:endParaRPr lang="en-US" b="1" baseline="0" dirty="0"/>
          </a:p>
          <a:p>
            <a:endParaRPr lang="en-US" dirty="0"/>
          </a:p>
        </p:txBody>
      </p:sp>
    </p:spTree>
    <p:extLst>
      <p:ext uri="{BB962C8B-B14F-4D97-AF65-F5344CB8AC3E}">
        <p14:creationId xmlns:p14="http://schemas.microsoft.com/office/powerpoint/2010/main" val="426999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Reminder on ground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FDFC2-D9C0-4054-B3C6-3BA371BED1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519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review the agenda for today, does anyone have any questions regarding the materials reviewed and presented last week.</a:t>
            </a:r>
          </a:p>
          <a:p>
            <a:endParaRPr lang="en-US" dirty="0"/>
          </a:p>
          <a:p>
            <a:r>
              <a:rPr lang="en-US" dirty="0"/>
              <a:t>Here is what we are going to cover today. </a:t>
            </a:r>
          </a:p>
          <a:p>
            <a:endParaRPr lang="en-US" dirty="0"/>
          </a:p>
          <a:p>
            <a:r>
              <a:rPr lang="en-US" dirty="0"/>
              <a:t>Does anyone have a great personal experience regarding clinical privileges they would love to share with the group before we dive into the overview.</a:t>
            </a:r>
          </a:p>
          <a:p>
            <a:endParaRPr lang="en-US" i="1" dirty="0"/>
          </a:p>
          <a:p>
            <a:r>
              <a:rPr lang="en-US" i="1" dirty="0"/>
              <a:t>Have participants raise hand if they are willing to share. Call on 3 before moving on.</a:t>
            </a:r>
          </a:p>
        </p:txBody>
      </p:sp>
      <p:sp>
        <p:nvSpPr>
          <p:cNvPr id="4" name="Slide Number Placeholder 3"/>
          <p:cNvSpPr>
            <a:spLocks noGrp="1"/>
          </p:cNvSpPr>
          <p:nvPr>
            <p:ph type="sldNum" sz="quarter" idx="5"/>
          </p:nvPr>
        </p:nvSpPr>
        <p:spPr/>
        <p:txBody>
          <a:bodyPr/>
          <a:lstStyle/>
          <a:p>
            <a:fld id="{16DFDFC2-D9C0-4054-B3C6-3BA371BED1C7}" type="slidenum">
              <a:rPr lang="en-US" smtClean="0"/>
              <a:t>4</a:t>
            </a:fld>
            <a:endParaRPr lang="en-US"/>
          </a:p>
        </p:txBody>
      </p:sp>
    </p:spTree>
    <p:extLst>
      <p:ext uri="{BB962C8B-B14F-4D97-AF65-F5344CB8AC3E}">
        <p14:creationId xmlns:p14="http://schemas.microsoft.com/office/powerpoint/2010/main" val="82590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rgbClr val="000000"/>
                </a:solidFill>
                <a:latin typeface="Calibri" panose="020F0502020204030204" pitchFamily="34" charset="0"/>
              </a:rPr>
              <a:t>ADDED BULLET POINTS TO MATCH PARTICIPANT GUIDE</a:t>
            </a:r>
          </a:p>
          <a:p>
            <a:endParaRPr lang="en-US" sz="1800" b="1" u="sng"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Privileging is granting approval for an individual to perform a specific procedure or specific set of clinical and patient care activities based on documented evidence of competence in the specialty in which privileges are requested.</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Privileges are also referred to as “delineation of clinical privileges” or </a:t>
            </a:r>
            <a:r>
              <a:rPr lang="en-US" sz="1800" dirty="0" err="1">
                <a:solidFill>
                  <a:srgbClr val="000000"/>
                </a:solidFill>
                <a:latin typeface="Calibri" panose="020F0502020204030204" pitchFamily="34" charset="0"/>
              </a:rPr>
              <a:t>DoPs</a:t>
            </a:r>
            <a:r>
              <a:rPr lang="en-US" sz="1800" dirty="0">
                <a:solidFill>
                  <a:srgbClr val="000000"/>
                </a:solidFill>
                <a:latin typeface="Calibri" panose="020F0502020204030204" pitchFamily="34" charset="0"/>
              </a:rPr>
              <a:t>.</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Granting privileges should be a documented, objective, evidence-based process.  Many professional organizations will provide recommendations for criteria for granting specific privileges.</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Granting privileges should be based on defined criteria. That includes training, experience and demonstrated current competence.  </a:t>
            </a:r>
          </a:p>
          <a:p>
            <a:endParaRPr lang="en-US" sz="1800" dirty="0">
              <a:solidFill>
                <a:srgbClr val="000000"/>
              </a:solidFill>
              <a:latin typeface="Calibri" panose="020F0502020204030204" pitchFamily="34" charset="0"/>
            </a:endParaRPr>
          </a:p>
          <a:p>
            <a:r>
              <a:rPr lang="en-US" sz="1800" dirty="0">
                <a:solidFill>
                  <a:srgbClr val="000000"/>
                </a:solidFill>
                <a:latin typeface="Calibri" panose="020F0502020204030204" pitchFamily="34" charset="0"/>
              </a:rPr>
              <a:t>Granting privileges should be based on services provided (or soon to be provided) at the facility or location.  Privileges should never be granted for a privilege that cannot be done at the facility. </a:t>
            </a:r>
            <a:r>
              <a:rPr lang="en-US" sz="1800" b="1" u="sng" dirty="0">
                <a:solidFill>
                  <a:srgbClr val="000000"/>
                </a:solidFill>
                <a:latin typeface="Calibri" panose="020F0502020204030204" pitchFamily="34" charset="0"/>
              </a:rPr>
              <a:t>This is a Joint Commission standard.</a:t>
            </a:r>
            <a:r>
              <a:rPr lang="en-US" sz="1800" dirty="0">
                <a:solidFill>
                  <a:srgbClr val="000000"/>
                </a:solidFill>
                <a:latin typeface="Calibri" panose="020F0502020204030204" pitchFamily="34" charset="0"/>
              </a:rPr>
              <a:t>  It is recommended that you review the comparison of standards to see what other certification bodies say about granting privileges.</a:t>
            </a:r>
            <a:endParaRPr lang="en-US" sz="1800" dirty="0">
              <a:solidFill>
                <a:prstClr val="black"/>
              </a:solidFill>
              <a:latin typeface="Microsoft Sans Serif" panose="020B0604020202020204" pitchFamily="34" charset="0"/>
            </a:endParaRPr>
          </a:p>
          <a:p>
            <a:endParaRPr lang="en-US" sz="180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Calibri" panose="020F0502020204030204" pitchFamily="34" charset="0"/>
              </a:rPr>
              <a:t>Privileges should also be consistently and uniformly applied for all applicants.  </a:t>
            </a:r>
            <a:endParaRPr lang="en-US" sz="1800" dirty="0">
              <a:solidFill>
                <a:prstClr val="black"/>
              </a:solidFill>
              <a:latin typeface="Microsoft Sans Serif" panose="020B0604020202020204" pitchFamily="34" charset="0"/>
            </a:endParaRPr>
          </a:p>
          <a:p>
            <a:endParaRPr lang="en-US" sz="1800" dirty="0">
              <a:solidFill>
                <a:prstClr val="black"/>
              </a:solidFill>
              <a:latin typeface="Microsoft Sans Serif" panose="020B0604020202020204" pitchFamily="34" charset="0"/>
            </a:endParaRPr>
          </a:p>
          <a:p>
            <a:r>
              <a:rPr lang="en-US" sz="1800" dirty="0">
                <a:solidFill>
                  <a:prstClr val="black"/>
                </a:solidFill>
                <a:latin typeface="Microsoft Sans Serif" panose="020B0604020202020204" pitchFamily="34" charset="0"/>
              </a:rPr>
              <a:t>Minimum threshold criteria</a:t>
            </a:r>
          </a:p>
          <a:p>
            <a:r>
              <a:rPr lang="en-US" sz="1800" dirty="0">
                <a:solidFill>
                  <a:prstClr val="black"/>
                </a:solidFill>
                <a:latin typeface="Microsoft Sans Serif" panose="020B0604020202020204" pitchFamily="34" charset="0"/>
              </a:rPr>
              <a:t>Special procedures</a:t>
            </a:r>
          </a:p>
          <a:p>
            <a:r>
              <a:rPr lang="en-US" sz="1800" dirty="0">
                <a:solidFill>
                  <a:prstClr val="black"/>
                </a:solidFill>
                <a:latin typeface="Microsoft Sans Serif" panose="020B0604020202020204" pitchFamily="34" charset="0"/>
              </a:rPr>
              <a:t>New procedures</a:t>
            </a:r>
          </a:p>
          <a:p>
            <a:endParaRPr lang="en-US" sz="1800" dirty="0">
              <a:solidFill>
                <a:prstClr val="black"/>
              </a:solidFill>
              <a:latin typeface="Microsoft Sans Serif" panose="020B0604020202020204" pitchFamily="34" charset="0"/>
            </a:endParaRPr>
          </a:p>
          <a:p>
            <a:endParaRPr lang="en-US" sz="1800" dirty="0">
              <a:solidFill>
                <a:prstClr val="black"/>
              </a:solidFill>
              <a:latin typeface="Microsoft Sans Serif"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5CF4FB2-B7E6-441A-BA28-C9339C1623E7}" type="slidenum">
              <a:rPr lang="en-US" smtClean="0"/>
              <a:t>5</a:t>
            </a:fld>
            <a:endParaRPr lang="en-US"/>
          </a:p>
        </p:txBody>
      </p:sp>
    </p:spTree>
    <p:extLst>
      <p:ext uri="{BB962C8B-B14F-4D97-AF65-F5344CB8AC3E}">
        <p14:creationId xmlns:p14="http://schemas.microsoft.com/office/powerpoint/2010/main" val="488834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ADDED SLIDE TO MATCH PARTICIPANT GUIDE</a:t>
            </a:r>
          </a:p>
        </p:txBody>
      </p:sp>
      <p:sp>
        <p:nvSpPr>
          <p:cNvPr id="4" name="Slide Number Placeholder 3"/>
          <p:cNvSpPr>
            <a:spLocks noGrp="1"/>
          </p:cNvSpPr>
          <p:nvPr>
            <p:ph type="sldNum" sz="quarter" idx="5"/>
          </p:nvPr>
        </p:nvSpPr>
        <p:spPr/>
        <p:txBody>
          <a:bodyPr/>
          <a:lstStyle/>
          <a:p>
            <a:fld id="{F5CF4FB2-B7E6-441A-BA28-C9339C1623E7}" type="slidenum">
              <a:rPr lang="en-US" smtClean="0"/>
              <a:t>6</a:t>
            </a:fld>
            <a:endParaRPr lang="en-US"/>
          </a:p>
        </p:txBody>
      </p:sp>
    </p:spTree>
    <p:extLst>
      <p:ext uri="{BB962C8B-B14F-4D97-AF65-F5344CB8AC3E}">
        <p14:creationId xmlns:p14="http://schemas.microsoft.com/office/powerpoint/2010/main" val="210256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your online course for Week 2, you learned a lot about various types of privileges.</a:t>
            </a:r>
          </a:p>
          <a:p>
            <a:endParaRPr lang="en-US" dirty="0"/>
          </a:p>
          <a:p>
            <a:r>
              <a:rPr lang="en-US" dirty="0"/>
              <a:t>Telemedicine:</a:t>
            </a:r>
          </a:p>
          <a:p>
            <a:endParaRPr lang="en-US" dirty="0"/>
          </a:p>
          <a:p>
            <a:r>
              <a:rPr lang="en-US" dirty="0"/>
              <a:t>Locum Tenens:</a:t>
            </a:r>
          </a:p>
          <a:p>
            <a:endParaRPr lang="en-US" dirty="0"/>
          </a:p>
          <a:p>
            <a:r>
              <a:rPr lang="en-US" dirty="0"/>
              <a:t>Emergency Privileges</a:t>
            </a:r>
          </a:p>
          <a:p>
            <a:endParaRPr lang="en-US" dirty="0"/>
          </a:p>
          <a:p>
            <a:r>
              <a:rPr lang="en-US" dirty="0"/>
              <a:t>Disaster Privileges</a:t>
            </a:r>
          </a:p>
          <a:p>
            <a:endParaRPr lang="en-US" dirty="0"/>
          </a:p>
          <a:p>
            <a:endParaRPr lang="en-US" dirty="0"/>
          </a:p>
          <a:p>
            <a:endParaRPr lang="en-US" dirty="0"/>
          </a:p>
          <a:p>
            <a:r>
              <a:rPr lang="en-US" dirty="0"/>
              <a:t>Let’s cover Temporary Privileges in more detail.</a:t>
            </a:r>
          </a:p>
        </p:txBody>
      </p:sp>
      <p:sp>
        <p:nvSpPr>
          <p:cNvPr id="4" name="Slide Number Placeholder 3"/>
          <p:cNvSpPr>
            <a:spLocks noGrp="1"/>
          </p:cNvSpPr>
          <p:nvPr>
            <p:ph type="sldNum" sz="quarter" idx="5"/>
          </p:nvPr>
        </p:nvSpPr>
        <p:spPr/>
        <p:txBody>
          <a:bodyPr/>
          <a:lstStyle/>
          <a:p>
            <a:fld id="{F5CF4FB2-B7E6-441A-BA28-C9339C1623E7}" type="slidenum">
              <a:rPr lang="en-US" smtClean="0"/>
              <a:t>7</a:t>
            </a:fld>
            <a:endParaRPr lang="en-US"/>
          </a:p>
        </p:txBody>
      </p:sp>
    </p:spTree>
    <p:extLst>
      <p:ext uri="{BB962C8B-B14F-4D97-AF65-F5344CB8AC3E}">
        <p14:creationId xmlns:p14="http://schemas.microsoft.com/office/powerpoint/2010/main" val="3322724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731840" y="4560891"/>
            <a:ext cx="5851525" cy="3440109"/>
          </a:xfrm>
        </p:spPr>
        <p:txBody>
          <a:bodyPr>
            <a:noAutofit/>
          </a:bodyPr>
          <a:lstStyle/>
          <a:p>
            <a:r>
              <a:rPr lang="en-US" b="0" dirty="0"/>
              <a:t>Finally in our online course we reviewed several privileging scenarios and one we’d like to go into further here is Temporary Privileges. Temporary Privileges can be for a new applicant </a:t>
            </a:r>
            <a:r>
              <a:rPr lang="en-US" dirty="0">
                <a:solidFill>
                  <a:schemeClr val="tx1">
                    <a:lumMod val="65000"/>
                    <a:lumOff val="35000"/>
                  </a:schemeClr>
                </a:solidFill>
                <a:latin typeface="Calibri" panose="020F0502020204030204" pitchFamily="34" charset="0"/>
                <a:cs typeface="Calibri" panose="020F0502020204030204" pitchFamily="34" charset="0"/>
              </a:rPr>
              <a:t>or a medical staff member requesting a new privilege </a:t>
            </a:r>
            <a:r>
              <a:rPr lang="en-US" b="0" dirty="0"/>
              <a:t>like we just reviewed in the last activity.  Does every accrediting agency allow temporary privileges?  We learned DNV, HFAP and TJC allow them.</a:t>
            </a:r>
          </a:p>
          <a:p>
            <a:endParaRPr lang="en-US" b="0" dirty="0"/>
          </a:p>
          <a:p>
            <a:r>
              <a:rPr lang="en-US" b="0" dirty="0"/>
              <a:t>Each accrediting body has specific rules regarding when they are allowed, who can grant temporary privileges and for how long.</a:t>
            </a:r>
          </a:p>
          <a:p>
            <a:endParaRPr lang="en-US" b="0" dirty="0"/>
          </a:p>
          <a:p>
            <a:r>
              <a:rPr lang="en-US" b="0" i="1" dirty="0"/>
              <a:t>Ask audience: </a:t>
            </a:r>
            <a:r>
              <a:rPr lang="en-US" b="0" i="0" dirty="0"/>
              <a:t>What are the temporary privilege requirements for HFAP and DNV – have an open discussion </a:t>
            </a:r>
            <a:endParaRPr lang="en-US" b="0" i="1" dirty="0"/>
          </a:p>
          <a:p>
            <a:endParaRPr lang="en-US" b="0" dirty="0"/>
          </a:p>
          <a:p>
            <a:r>
              <a:rPr lang="en-US" b="0" dirty="0"/>
              <a:t>HFAP:  requires a complete application, verification of license, DEA &amp; malpractice insurance, NPDB query, and at least one peer reference from a previous hospital, chief or department chair.  Must not be granted for reasons of convenience.</a:t>
            </a:r>
          </a:p>
          <a:p>
            <a:endParaRPr lang="en-US" b="0" dirty="0"/>
          </a:p>
          <a:p>
            <a:r>
              <a:rPr lang="en-US" b="0" dirty="0"/>
              <a:t>DNV:  requires PSV of education, demonstration of current competence, PSV of state license, professional references, and database profiles. </a:t>
            </a:r>
          </a:p>
          <a:p>
            <a:endParaRPr lang="en-US" b="0" dirty="0"/>
          </a:p>
          <a:p>
            <a:r>
              <a:rPr lang="en-US" b="0" dirty="0"/>
              <a:t>Let’s now do an exercise on temporary privileges following TJC standards.</a:t>
            </a:r>
            <a:endParaRPr lang="en-US" b="1" dirty="0"/>
          </a:p>
          <a:p>
            <a:endParaRPr lang="en-US" b="1" dirty="0"/>
          </a:p>
          <a:p>
            <a:endParaRPr lang="en-US" dirty="0"/>
          </a:p>
          <a:p>
            <a:r>
              <a:rPr lang="en-US" dirty="0"/>
              <a:t>	</a:t>
            </a:r>
          </a:p>
          <a:p>
            <a:endParaRPr lang="en-US" dirty="0"/>
          </a:p>
        </p:txBody>
      </p:sp>
    </p:spTree>
    <p:extLst>
      <p:ext uri="{BB962C8B-B14F-4D97-AF65-F5344CB8AC3E}">
        <p14:creationId xmlns:p14="http://schemas.microsoft.com/office/powerpoint/2010/main" val="91216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kern="1200" baseline="0" dirty="0">
                <a:solidFill>
                  <a:schemeClr val="tx1"/>
                </a:solidFill>
                <a:latin typeface="Arial" charset="0"/>
                <a:ea typeface="+mn-ea"/>
                <a:cs typeface="+mn-cs"/>
              </a:rPr>
              <a:t>Participants will review sample bylaws and a temporary privilege scenario. They will then discuss if it is appropriate to grant privileges, and what information needs to be verified prior to granting privileges in order to satisfy The Joint Commission standards. 	</a:t>
            </a:r>
          </a:p>
          <a:p>
            <a:endParaRPr lang="en-US" b="0" i="0" u="none" strike="noStrike" kern="1200" baseline="0" dirty="0">
              <a:solidFill>
                <a:schemeClr val="tx1"/>
              </a:solidFill>
              <a:latin typeface="Arial" charset="0"/>
              <a:ea typeface="+mn-ea"/>
              <a:cs typeface="+mn-cs"/>
            </a:endParaRPr>
          </a:p>
          <a:p>
            <a:r>
              <a:rPr lang="en-US" b="0" i="1" u="none" strike="noStrike" kern="1200" baseline="0" dirty="0">
                <a:solidFill>
                  <a:schemeClr val="tx1"/>
                </a:solidFill>
                <a:latin typeface="Arial" charset="0"/>
                <a:ea typeface="+mn-ea"/>
                <a:cs typeface="+mn-cs"/>
              </a:rPr>
              <a:t>Suggested timeframe for activity and debriefing: 25 minutes </a:t>
            </a:r>
            <a:endParaRPr lang="en-US" b="0" i="0" u="none" strike="noStrike" kern="1200" baseline="0" dirty="0">
              <a:solidFill>
                <a:schemeClr val="tx1"/>
              </a:solidFill>
              <a:latin typeface="Arial" charset="0"/>
              <a:ea typeface="+mn-ea"/>
              <a:cs typeface="+mn-cs"/>
            </a:endParaRPr>
          </a:p>
          <a:p>
            <a:endParaRPr lang="en-US" b="0" i="0" u="none" strike="noStrike" kern="1200" baseline="0" dirty="0">
              <a:solidFill>
                <a:schemeClr val="tx1"/>
              </a:solidFill>
              <a:latin typeface="Arial" charset="0"/>
              <a:ea typeface="+mn-ea"/>
              <a:cs typeface="+mn-cs"/>
            </a:endParaRPr>
          </a:p>
          <a:p>
            <a:r>
              <a:rPr lang="en-US" b="0" i="0" u="none" strike="noStrike" kern="1200" baseline="0" dirty="0">
                <a:solidFill>
                  <a:schemeClr val="tx1"/>
                </a:solidFill>
                <a:latin typeface="Arial" charset="0"/>
                <a:ea typeface="+mn-ea"/>
                <a:cs typeface="+mn-cs"/>
              </a:rPr>
              <a:t>Instructions:</a:t>
            </a:r>
          </a:p>
          <a:p>
            <a:pPr marL="228532" indent="-228532">
              <a:buFont typeface="+mj-lt"/>
              <a:buAutoNum type="arabicPeriod"/>
            </a:pPr>
            <a:r>
              <a:rPr lang="en-US" b="0" i="0" u="none" strike="noStrike" kern="1200" baseline="0" dirty="0">
                <a:solidFill>
                  <a:schemeClr val="tx1"/>
                </a:solidFill>
                <a:latin typeface="Arial" charset="0"/>
                <a:ea typeface="+mn-ea"/>
                <a:cs typeface="+mn-cs"/>
              </a:rPr>
              <a:t>Review the sample bylaws and scenarios . </a:t>
            </a:r>
          </a:p>
          <a:p>
            <a:pPr marL="228532" indent="-228532">
              <a:buFont typeface="+mj-lt"/>
              <a:buAutoNum type="arabicPeriod"/>
            </a:pPr>
            <a:r>
              <a:rPr lang="en-US" b="0" i="0" u="none" strike="noStrike" kern="1200" baseline="0" dirty="0">
                <a:solidFill>
                  <a:schemeClr val="tx1"/>
                </a:solidFill>
                <a:latin typeface="Arial" charset="0"/>
                <a:ea typeface="+mn-ea"/>
                <a:cs typeface="+mn-cs"/>
              </a:rPr>
              <a:t>Discuss at tables whether or not it is appropriate to grant temporary privileges and what information needs to be verified prior to granting privileges in order to satisfy TJC standards. </a:t>
            </a:r>
          </a:p>
          <a:p>
            <a:pPr marL="228532" indent="-228532">
              <a:buFont typeface="+mj-lt"/>
              <a:buAutoNum type="arabicPeriod"/>
            </a:pPr>
            <a:r>
              <a:rPr lang="en-US" b="0" i="0" u="none" strike="noStrike" kern="1200" baseline="0" dirty="0">
                <a:solidFill>
                  <a:schemeClr val="tx1"/>
                </a:solidFill>
                <a:latin typeface="Arial" charset="0"/>
                <a:ea typeface="+mn-ea"/>
                <a:cs typeface="+mn-cs"/>
              </a:rPr>
              <a:t>Allow 10 minutes for the review and discussion, </a:t>
            </a:r>
          </a:p>
          <a:p>
            <a:pPr marL="228532" indent="-228532">
              <a:buFont typeface="+mj-lt"/>
              <a:buAutoNum type="arabicPeriod"/>
            </a:pPr>
            <a:endParaRPr lang="en-US" b="0" i="0" u="none" strike="noStrike" kern="1200" baseline="0" dirty="0">
              <a:solidFill>
                <a:schemeClr val="tx1"/>
              </a:solidFill>
              <a:latin typeface="Arial" charset="0"/>
              <a:ea typeface="+mn-ea"/>
              <a:cs typeface="+mn-cs"/>
            </a:endParaRPr>
          </a:p>
          <a:p>
            <a:pPr marL="0" indent="0">
              <a:buFont typeface="+mj-lt"/>
              <a:buNone/>
            </a:pPr>
            <a:r>
              <a:rPr lang="en-US" dirty="0"/>
              <a:t>----</a:t>
            </a:r>
          </a:p>
          <a:p>
            <a:endParaRPr lang="en-US" dirty="0"/>
          </a:p>
          <a:p>
            <a:r>
              <a:rPr lang="en-US" b="1" kern="1200" dirty="0">
                <a:solidFill>
                  <a:schemeClr val="tx1"/>
                </a:solidFill>
                <a:effectLst/>
                <a:latin typeface="Arial" charset="0"/>
                <a:ea typeface="+mn-ea"/>
                <a:cs typeface="+mn-cs"/>
              </a:rPr>
              <a:t>Sample Bylaws Language for Temporary Privileges</a:t>
            </a:r>
          </a:p>
          <a:p>
            <a:endParaRPr lang="en-US" kern="1200" dirty="0">
              <a:solidFill>
                <a:schemeClr val="tx1"/>
              </a:solidFill>
              <a:effectLst/>
              <a:latin typeface="Arial" charset="0"/>
              <a:ea typeface="+mn-ea"/>
              <a:cs typeface="+mn-cs"/>
            </a:endParaRPr>
          </a:p>
          <a:p>
            <a:r>
              <a:rPr lang="en-US" b="1" kern="1200" dirty="0">
                <a:solidFill>
                  <a:schemeClr val="tx1"/>
                </a:solidFill>
                <a:effectLst/>
                <a:latin typeface="Arial" charset="0"/>
                <a:ea typeface="+mn-ea"/>
                <a:cs typeface="+mn-cs"/>
              </a:rPr>
              <a:t>Temporary privileges may be granted by the hospital CEO or designee on recommendation of the medical staff president or designee in the following circumstances:</a:t>
            </a:r>
            <a:endParaRPr lang="en-US" kern="1200" dirty="0">
              <a:solidFill>
                <a:schemeClr val="tx1"/>
              </a:solidFill>
              <a:effectLst/>
              <a:latin typeface="Arial" charset="0"/>
              <a:ea typeface="+mn-ea"/>
              <a:cs typeface="+mn-cs"/>
            </a:endParaRPr>
          </a:p>
          <a:p>
            <a:r>
              <a:rPr lang="en-US" kern="1200" dirty="0">
                <a:solidFill>
                  <a:schemeClr val="tx1"/>
                </a:solidFill>
                <a:effectLst/>
                <a:latin typeface="Arial" charset="0"/>
                <a:ea typeface="+mn-ea"/>
                <a:cs typeface="+mn-cs"/>
              </a:rPr>
              <a:t> </a:t>
            </a:r>
          </a:p>
          <a:p>
            <a:r>
              <a:rPr lang="en-US" b="1" kern="1200" dirty="0">
                <a:solidFill>
                  <a:schemeClr val="tx1"/>
                </a:solidFill>
                <a:effectLst/>
                <a:latin typeface="Arial" charset="0"/>
                <a:ea typeface="+mn-ea"/>
                <a:cs typeface="+mn-cs"/>
              </a:rPr>
              <a:t>Patient Care Need</a:t>
            </a:r>
            <a:r>
              <a:rPr lang="en-US" kern="1200" dirty="0">
                <a:solidFill>
                  <a:schemeClr val="tx1"/>
                </a:solidFill>
                <a:effectLst/>
                <a:latin typeface="Arial" charset="0"/>
                <a:ea typeface="+mn-ea"/>
                <a:cs typeface="+mn-cs"/>
              </a:rPr>
              <a:t>– In the case of a circumstance in which privileges are required to fulfill a patient care need, temporary privileges may be granted upon written request of the practitioner. Such privileges shall be limited in duration based on the nature of the care provided and the needs of the patient.  Prior to granting of such privileges, documentation of the patient care need, verification of current licensure, current competency, and National Practitioner Data Bank will be obtained.</a:t>
            </a:r>
          </a:p>
          <a:p>
            <a:endParaRPr lang="en-US" kern="1200" baseline="0" dirty="0">
              <a:solidFill>
                <a:srgbClr val="FF0000"/>
              </a:solidFill>
              <a:effectLst/>
              <a:latin typeface="Arial" charset="0"/>
              <a:ea typeface="+mn-ea"/>
              <a:cs typeface="+mn-cs"/>
            </a:endParaRPr>
          </a:p>
          <a:p>
            <a:r>
              <a:rPr lang="en-US" baseline="0" dirty="0">
                <a:solidFill>
                  <a:srgbClr val="FF0000"/>
                </a:solidFill>
              </a:rPr>
              <a:t>Examples of important patient care needs may include, but are not limited to:  the care of a patient requires specialized skills that no currently privileged practitioner possesses  a currently privileged practitioner will be absent from the organization and someone is needed to cover the associated patients during the absence (commonly termed locum tenens)  the patient care volume exceeds the level that can be handled by currently privileged practitioners and additional practitioners are needed to handle the volume.</a:t>
            </a:r>
          </a:p>
          <a:p>
            <a:endParaRPr lang="en-US" kern="1200" dirty="0">
              <a:solidFill>
                <a:schemeClr val="tx1"/>
              </a:solidFill>
              <a:effectLst/>
              <a:latin typeface="Arial" charset="0"/>
              <a:ea typeface="+mn-ea"/>
              <a:cs typeface="+mn-cs"/>
            </a:endParaRPr>
          </a:p>
          <a:p>
            <a:r>
              <a:rPr lang="en-US" kern="1200" dirty="0">
                <a:solidFill>
                  <a:schemeClr val="tx1"/>
                </a:solidFill>
                <a:effectLst/>
                <a:latin typeface="Arial" charset="0"/>
                <a:ea typeface="+mn-ea"/>
                <a:cs typeface="+mn-cs"/>
              </a:rPr>
              <a:t> </a:t>
            </a:r>
          </a:p>
          <a:p>
            <a:r>
              <a:rPr lang="en-US" b="1" kern="1200" dirty="0">
                <a:solidFill>
                  <a:schemeClr val="tx1"/>
                </a:solidFill>
                <a:effectLst/>
                <a:latin typeface="Arial" charset="0"/>
                <a:ea typeface="+mn-ea"/>
                <a:cs typeface="+mn-cs"/>
              </a:rPr>
              <a:t>New Applicants </a:t>
            </a:r>
            <a:r>
              <a:rPr lang="en-US" kern="1200" dirty="0">
                <a:solidFill>
                  <a:schemeClr val="tx1"/>
                </a:solidFill>
                <a:effectLst/>
                <a:latin typeface="Arial" charset="0"/>
                <a:ea typeface="+mn-ea"/>
                <a:cs typeface="+mn-cs"/>
              </a:rPr>
              <a:t>– Upon receipt of a complete application (as described in section II.A) for medical staff appointment, including a request for specific temporary privileges, an applicant may be granted temporary privileges for a period not to exceed 120 days while awaiting approval of the application. In order to be eligible for temporary privileges, there must be no evidence of current or previously successful challenge to licensure or registration, involuntary termination of medical staff membership at another organization, involuntary limitation, reduction, denial, or loss of clinical privileges. Prior to granting temporary privileges, verification of the following must be obtained:</a:t>
            </a:r>
          </a:p>
          <a:p>
            <a:endParaRPr lang="en-US" kern="1200" dirty="0">
              <a:solidFill>
                <a:schemeClr val="tx1"/>
              </a:solidFill>
              <a:effectLst/>
              <a:latin typeface="Arial" charset="0"/>
              <a:ea typeface="+mn-ea"/>
              <a:cs typeface="+mn-cs"/>
            </a:endParaRPr>
          </a:p>
          <a:p>
            <a:r>
              <a:rPr lang="en-US" dirty="0">
                <a:effectLst/>
              </a:rPr>
              <a:t>- Current licensure</a:t>
            </a:r>
            <a:br>
              <a:rPr lang="en-US" dirty="0">
                <a:effectLst/>
              </a:rPr>
            </a:br>
            <a:r>
              <a:rPr lang="en-US" dirty="0">
                <a:effectLst/>
              </a:rPr>
              <a:t>- Relevant training or experience</a:t>
            </a:r>
            <a:br>
              <a:rPr lang="en-US" dirty="0">
                <a:effectLst/>
              </a:rPr>
            </a:br>
            <a:r>
              <a:rPr lang="en-US" dirty="0">
                <a:effectLst/>
              </a:rPr>
              <a:t>- Current competence</a:t>
            </a:r>
            <a:br>
              <a:rPr lang="en-US" dirty="0">
                <a:effectLst/>
              </a:rPr>
            </a:br>
            <a:r>
              <a:rPr lang="en-US" dirty="0">
                <a:effectLst/>
              </a:rPr>
              <a:t>- Ability to perform the privileges requested</a:t>
            </a:r>
            <a:br>
              <a:rPr lang="en-US" dirty="0">
                <a:effectLst/>
              </a:rPr>
            </a:br>
            <a:r>
              <a:rPr lang="en-US" dirty="0">
                <a:effectLst/>
              </a:rPr>
              <a:t>- Other criteria required by the medical staff bylaws</a:t>
            </a:r>
            <a:br>
              <a:rPr lang="en-US" dirty="0">
                <a:effectLst/>
              </a:rPr>
            </a:br>
            <a:r>
              <a:rPr lang="en-US" dirty="0">
                <a:effectLst/>
              </a:rPr>
              <a:t>- A query and evaluation of the National Practitioner Data Bank (NPDB) information</a:t>
            </a:r>
            <a:br>
              <a:rPr lang="en-US" dirty="0">
                <a:effectLst/>
              </a:rPr>
            </a:br>
            <a:r>
              <a:rPr lang="en-US" dirty="0">
                <a:effectLst/>
              </a:rPr>
              <a:t>- A complete application</a:t>
            </a:r>
            <a:br>
              <a:rPr lang="en-US" dirty="0">
                <a:effectLst/>
              </a:rPr>
            </a:br>
            <a:r>
              <a:rPr lang="en-US" dirty="0">
                <a:effectLst/>
              </a:rPr>
              <a:t>- No current or previously successful challenge to licensure or registration</a:t>
            </a:r>
            <a:br>
              <a:rPr lang="en-US" dirty="0">
                <a:effectLst/>
              </a:rPr>
            </a:br>
            <a:r>
              <a:rPr lang="en-US" dirty="0">
                <a:effectLst/>
              </a:rPr>
              <a:t>- No subjection to involuntary termination of medical staff membership at another organization</a:t>
            </a:r>
            <a:br>
              <a:rPr lang="en-US" dirty="0">
                <a:effectLst/>
              </a:rPr>
            </a:br>
            <a:r>
              <a:rPr lang="en-US" dirty="0">
                <a:effectLst/>
              </a:rPr>
              <a:t>- No subjection to involuntary limitation, reduction, denial, or loss of clinical privileges</a:t>
            </a:r>
            <a:endParaRPr lang="en-US" kern="1200" dirty="0">
              <a:solidFill>
                <a:schemeClr val="tx1"/>
              </a:solidFill>
              <a:effectLst/>
              <a:latin typeface="Arial" charset="0"/>
              <a:ea typeface="+mn-ea"/>
              <a:cs typeface="+mn-cs"/>
            </a:endParaRPr>
          </a:p>
          <a:p>
            <a:endParaRPr lang="en-US" kern="1200" dirty="0">
              <a:solidFill>
                <a:schemeClr val="tx1"/>
              </a:solidFill>
              <a:effectLst/>
              <a:latin typeface="Arial" charset="0"/>
              <a:ea typeface="+mn-ea"/>
              <a:cs typeface="+mn-cs"/>
            </a:endParaRPr>
          </a:p>
          <a:p>
            <a:r>
              <a:rPr lang="en-US" b="1" kern="1200" dirty="0">
                <a:solidFill>
                  <a:schemeClr val="tx1"/>
                </a:solidFill>
                <a:effectLst/>
                <a:latin typeface="Arial" charset="0"/>
                <a:ea typeface="+mn-ea"/>
                <a:cs typeface="+mn-cs"/>
              </a:rPr>
              <a:t>Scenario </a:t>
            </a:r>
            <a:endParaRPr lang="en-US" kern="1200" dirty="0">
              <a:solidFill>
                <a:schemeClr val="tx1"/>
              </a:solidFill>
              <a:effectLst/>
              <a:latin typeface="Arial" charset="0"/>
              <a:ea typeface="+mn-ea"/>
              <a:cs typeface="+mn-cs"/>
            </a:endParaRPr>
          </a:p>
          <a:p>
            <a:r>
              <a:rPr lang="en-US" kern="1200" dirty="0">
                <a:solidFill>
                  <a:schemeClr val="tx1"/>
                </a:solidFill>
                <a:effectLst/>
                <a:latin typeface="Arial" charset="0"/>
                <a:ea typeface="+mn-ea"/>
                <a:cs typeface="+mn-cs"/>
              </a:rPr>
              <a:t>You receive a phone call that an ophthalmologist on staff is in the military reserves and is being deployed. You have two other ophthalmologists on staff, but one is currently on maternity leave and will be returning in one month. There is an ophthalmologist in a neighboring town that has applied to your hospital, but the application is not complete. This doctor is willing to cover until the doctor on maternity leave returns. </a:t>
            </a:r>
          </a:p>
          <a:p>
            <a:r>
              <a:rPr lang="en-US" kern="1200" dirty="0">
                <a:solidFill>
                  <a:schemeClr val="tx1"/>
                </a:solidFill>
                <a:effectLst/>
                <a:latin typeface="Arial" charset="0"/>
                <a:ea typeface="+mn-ea"/>
                <a:cs typeface="+mn-cs"/>
              </a:rPr>
              <a:t> </a:t>
            </a:r>
            <a:endParaRPr lang="en-US" dirty="0"/>
          </a:p>
        </p:txBody>
      </p:sp>
      <p:sp>
        <p:nvSpPr>
          <p:cNvPr id="4" name="Slide Number Placeholder 3"/>
          <p:cNvSpPr>
            <a:spLocks noGrp="1"/>
          </p:cNvSpPr>
          <p:nvPr>
            <p:ph type="sldNum" sz="quarter" idx="5"/>
          </p:nvPr>
        </p:nvSpPr>
        <p:spPr/>
        <p:txBody>
          <a:bodyPr/>
          <a:lstStyle/>
          <a:p>
            <a:fld id="{16DFDFC2-D9C0-4054-B3C6-3BA371BED1C7}" type="slidenum">
              <a:rPr lang="en-US" smtClean="0"/>
              <a:t>9</a:t>
            </a:fld>
            <a:endParaRPr lang="en-US"/>
          </a:p>
        </p:txBody>
      </p:sp>
    </p:spTree>
    <p:extLst>
      <p:ext uri="{BB962C8B-B14F-4D97-AF65-F5344CB8AC3E}">
        <p14:creationId xmlns:p14="http://schemas.microsoft.com/office/powerpoint/2010/main" val="3309113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231687"/>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1DE3621F-68E7-47E4-A4C6-ED28DB5499A3}" type="slidenum">
              <a:rPr lang="en-US" smtClean="0"/>
              <a:pPr>
                <a:defRPr/>
              </a:pPr>
              <a:t>‹#›</a:t>
            </a:fld>
            <a:endParaRPr lang="en-US" dirty="0"/>
          </a:p>
        </p:txBody>
      </p:sp>
    </p:spTree>
    <p:extLst>
      <p:ext uri="{BB962C8B-B14F-4D97-AF65-F5344CB8AC3E}">
        <p14:creationId xmlns:p14="http://schemas.microsoft.com/office/powerpoint/2010/main" val="3694891508"/>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mn-lt"/>
              </a:defRPr>
            </a:lvl1pPr>
          </a:lstStyle>
          <a:p>
            <a:r>
              <a:rPr lang="en-US" dirty="0"/>
              <a:t>Click to edit Master title style</a:t>
            </a:r>
          </a:p>
        </p:txBody>
      </p:sp>
      <p:sp>
        <p:nvSpPr>
          <p:cNvPr id="3" name="Text Placeholder 2"/>
          <p:cNvSpPr>
            <a:spLocks noGrp="1"/>
          </p:cNvSpPr>
          <p:nvPr>
            <p:ph type="body" sz="half" idx="1"/>
          </p:nvPr>
        </p:nvSpPr>
        <p:spPr>
          <a:xfrm>
            <a:off x="609600" y="1524001"/>
            <a:ext cx="5384800" cy="4602163"/>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1"/>
            <a:ext cx="5384800" cy="4602163"/>
          </a:xfrm>
        </p:spPr>
        <p:txBody>
          <a:bodyPr/>
          <a:lstStyle>
            <a:lvl1pPr>
              <a:defRPr>
                <a:latin typeface="+mn-lt"/>
              </a:defRPr>
            </a:lvl1pPr>
            <a:lvl2pPr marL="742950" indent="-285750">
              <a:defRPr lang="en-US" sz="2600" dirty="0">
                <a:solidFill>
                  <a:schemeClr val="tx1"/>
                </a:solidFill>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marL="742950" lvl="1" indent="-285750" algn="l" rtl="0" eaLnBrk="1" fontAlgn="base" hangingPunct="1">
              <a:spcBef>
                <a:spcPct val="20000"/>
              </a:spcBef>
              <a:spcAft>
                <a:spcPct val="0"/>
              </a:spcAft>
              <a:buChar char="–"/>
            </a:pPr>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7B7C2504-8306-4362-8CDA-EB3DE8F0DEE7}" type="slidenum">
              <a:rPr lang="en-US" smtClean="0"/>
              <a:pPr>
                <a:defRPr/>
              </a:pPr>
              <a:t>‹#›</a:t>
            </a:fld>
            <a:endParaRPr lang="en-US" dirty="0"/>
          </a:p>
        </p:txBody>
      </p:sp>
    </p:spTree>
    <p:extLst>
      <p:ext uri="{BB962C8B-B14F-4D97-AF65-F5344CB8AC3E}">
        <p14:creationId xmlns:p14="http://schemas.microsoft.com/office/powerpoint/2010/main" val="3195453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mn-lt"/>
              </a:defRPr>
            </a:lvl1pPr>
          </a:lstStyle>
          <a:p>
            <a:r>
              <a:rPr lang="en-US" dirty="0"/>
              <a:t>Click to edit Master title style</a:t>
            </a:r>
          </a:p>
        </p:txBody>
      </p:sp>
      <p:sp>
        <p:nvSpPr>
          <p:cNvPr id="3" name="Text Placeholder 2"/>
          <p:cNvSpPr>
            <a:spLocks noGrp="1"/>
          </p:cNvSpPr>
          <p:nvPr>
            <p:ph type="body" sz="half" idx="1"/>
          </p:nvPr>
        </p:nvSpPr>
        <p:spPr>
          <a:xfrm>
            <a:off x="609600" y="1524001"/>
            <a:ext cx="5384800" cy="4602163"/>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524000"/>
            <a:ext cx="5384800" cy="2224088"/>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900489"/>
            <a:ext cx="5384800" cy="2225675"/>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pPr>
              <a:defRPr/>
            </a:pPr>
            <a:fld id="{387FD309-8C86-45A7-9C07-1E0E64623B4F}" type="slidenum">
              <a:rPr lang="en-US" smtClean="0"/>
              <a:pPr>
                <a:defRPr/>
              </a:pPr>
              <a:t>‹#›</a:t>
            </a:fld>
            <a:endParaRPr lang="en-US" dirty="0"/>
          </a:p>
        </p:txBody>
      </p:sp>
    </p:spTree>
    <p:extLst>
      <p:ext uri="{BB962C8B-B14F-4D97-AF65-F5344CB8AC3E}">
        <p14:creationId xmlns:p14="http://schemas.microsoft.com/office/powerpoint/2010/main" val="148229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824014"/>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2133600" y="2442789"/>
            <a:ext cx="6807200" cy="1004046"/>
          </a:xfrm>
        </p:spPr>
        <p:txBody>
          <a:bodyPr/>
          <a:lstStyle>
            <a:lvl1pPr algn="ctr">
              <a:defRPr sz="4000">
                <a:solidFill>
                  <a:schemeClr val="bg1"/>
                </a:solidFill>
                <a:latin typeface="Calibri" panose="020F0502020204030204" pitchFamily="34" charset="0"/>
                <a:cs typeface="Calibri" panose="020F0502020204030204" pitchFamily="34" charset="0"/>
              </a:defRPr>
            </a:lvl1pPr>
          </a:lstStyle>
          <a:p>
            <a:pPr lvl="0"/>
            <a:r>
              <a:rPr lang="en-US" noProof="0"/>
              <a:t>Click to edit Master title style</a:t>
            </a:r>
            <a:endParaRPr lang="en-US" noProof="0" dirty="0"/>
          </a:p>
        </p:txBody>
      </p:sp>
      <p:sp>
        <p:nvSpPr>
          <p:cNvPr id="6159" name="Rectangle 15"/>
          <p:cNvSpPr>
            <a:spLocks noGrp="1" noChangeArrowheads="1"/>
          </p:cNvSpPr>
          <p:nvPr>
            <p:ph type="subTitle" idx="1"/>
          </p:nvPr>
        </p:nvSpPr>
        <p:spPr>
          <a:xfrm>
            <a:off x="2133600" y="3581400"/>
            <a:ext cx="6807200" cy="990600"/>
          </a:xfrm>
        </p:spPr>
        <p:txBody>
          <a:bodyPr/>
          <a:lstStyle>
            <a:lvl1pPr marL="0" indent="0" algn="ctr">
              <a:defRPr>
                <a:solidFill>
                  <a:srgbClr val="FDB813"/>
                </a:solidFill>
                <a:latin typeface="Calibri" panose="020F0502020204030204" pitchFamily="34" charset="0"/>
                <a:cs typeface="Calibri" panose="020F0502020204030204" pitchFamily="34" charset="0"/>
              </a:defRPr>
            </a:lvl1pPr>
          </a:lstStyle>
          <a:p>
            <a:pPr lvl="0"/>
            <a:r>
              <a:rPr lang="en-US" noProof="0"/>
              <a:t>Click to edit Master subtitle style</a:t>
            </a:r>
            <a:endParaRPr lang="en-US" noProof="0" dirty="0"/>
          </a:p>
        </p:txBody>
      </p:sp>
      <p:sp>
        <p:nvSpPr>
          <p:cNvPr id="9"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DD0BA8-B96F-4A08-8D9D-4BD08CFA0976}" type="slidenum">
              <a:rPr lang="en-US" smtClean="0"/>
              <a:pPr>
                <a:defRPr/>
              </a:pPr>
              <a:t>‹#›</a:t>
            </a:fld>
            <a:endParaRPr lang="en-US" dirty="0"/>
          </a:p>
        </p:txBody>
      </p:sp>
    </p:spTree>
    <p:extLst>
      <p:ext uri="{BB962C8B-B14F-4D97-AF65-F5344CB8AC3E}">
        <p14:creationId xmlns:p14="http://schemas.microsoft.com/office/powerpoint/2010/main" val="4088712455"/>
      </p:ext>
    </p:extLst>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609600" y="2130426"/>
            <a:ext cx="10769600" cy="1470025"/>
          </a:xfrm>
        </p:spPr>
        <p:txBody>
          <a:bodyPr/>
          <a:lstStyle>
            <a:lvl1pPr algn="ctr">
              <a:defRPr sz="4000"/>
            </a:lvl1pPr>
          </a:lstStyle>
          <a:p>
            <a:pPr lvl="0"/>
            <a:r>
              <a:rPr lang="en-US" noProof="0"/>
              <a:t>Click to edit Master title style</a:t>
            </a:r>
            <a:endParaRPr lang="en-US" noProof="0" dirty="0"/>
          </a:p>
        </p:txBody>
      </p:sp>
      <p:sp>
        <p:nvSpPr>
          <p:cNvPr id="6159" name="Rectangle 15"/>
          <p:cNvSpPr>
            <a:spLocks noGrp="1" noChangeArrowheads="1"/>
          </p:cNvSpPr>
          <p:nvPr>
            <p:ph type="subTitle" idx="1"/>
          </p:nvPr>
        </p:nvSpPr>
        <p:spPr>
          <a:xfrm>
            <a:off x="609600" y="3886200"/>
            <a:ext cx="10769600" cy="1752600"/>
          </a:xfrm>
        </p:spPr>
        <p:txBody>
          <a:bodyPr/>
          <a:lstStyle>
            <a:lvl1pPr marL="0" indent="0" algn="ctr">
              <a:defRPr sz="3600"/>
            </a:lvl1pPr>
          </a:lstStyle>
          <a:p>
            <a:pPr lvl="0"/>
            <a:r>
              <a:rPr lang="en-US" noProof="0"/>
              <a:t>Click to edit Master subtitle style</a:t>
            </a:r>
            <a:endParaRPr lang="en-US" noProof="0" dirty="0"/>
          </a:p>
        </p:txBody>
      </p:sp>
      <p:sp>
        <p:nvSpPr>
          <p:cNvPr id="9"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D15A4DB7-C6B4-4434-A182-27FB79C89998}" type="slidenum">
              <a:rPr lang="en-US" smtClean="0"/>
              <a:pPr>
                <a:defRPr/>
              </a:pPr>
              <a:t>‹#›</a:t>
            </a:fld>
            <a:endParaRPr lang="en-US" dirty="0"/>
          </a:p>
        </p:txBody>
      </p:sp>
    </p:spTree>
    <p:extLst>
      <p:ext uri="{BB962C8B-B14F-4D97-AF65-F5344CB8AC3E}">
        <p14:creationId xmlns:p14="http://schemas.microsoft.com/office/powerpoint/2010/main" val="2015113381"/>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80374" y="476655"/>
            <a:ext cx="10160000" cy="657344"/>
          </a:xfrm>
        </p:spPr>
        <p:txBody>
          <a:bodyPr/>
          <a:lstStyle/>
          <a:p>
            <a:r>
              <a:rPr lang="en-US" dirty="0"/>
              <a:t>Click to edit Master title style</a:t>
            </a:r>
          </a:p>
        </p:txBody>
      </p:sp>
      <p:sp>
        <p:nvSpPr>
          <p:cNvPr id="3" name="Content Placeholder 2"/>
          <p:cNvSpPr>
            <a:spLocks noGrp="1"/>
          </p:cNvSpPr>
          <p:nvPr>
            <p:ph idx="1"/>
          </p:nvPr>
        </p:nvSpPr>
        <p:spPr>
          <a:xfrm>
            <a:off x="780374" y="1441315"/>
            <a:ext cx="10160000" cy="4525963"/>
          </a:xfrm>
        </p:spPr>
        <p:txBody>
          <a:bodyPr/>
          <a:lstStyle>
            <a:lvl1pPr marL="0" indent="0">
              <a:buFont typeface="Arial" pitchFamily="34" charset="0"/>
              <a:buNone/>
              <a:defRPr sz="2800">
                <a:solidFill>
                  <a:srgbClr val="54565B"/>
                </a:solidFill>
                <a:latin typeface="Calibri" panose="020F0502020204030204" pitchFamily="34" charset="0"/>
                <a:cs typeface="Calibri" panose="020F0502020204030204" pitchFamily="34" charset="0"/>
              </a:defRPr>
            </a:lvl1pPr>
            <a:lvl2pPr>
              <a:defRPr sz="2600">
                <a:solidFill>
                  <a:srgbClr val="54565B"/>
                </a:solidFill>
                <a:latin typeface="Calibri" panose="020F0502020204030204" pitchFamily="34" charset="0"/>
                <a:cs typeface="Calibri" panose="020F0502020204030204" pitchFamily="34" charset="0"/>
              </a:defRPr>
            </a:lvl2pPr>
            <a:lvl3pPr>
              <a:defRPr sz="2400">
                <a:solidFill>
                  <a:srgbClr val="54565B"/>
                </a:solidFill>
                <a:latin typeface="Calibri" panose="020F0502020204030204" pitchFamily="34" charset="0"/>
                <a:cs typeface="Calibri" panose="020F0502020204030204" pitchFamily="34" charset="0"/>
              </a:defRPr>
            </a:lvl3pPr>
            <a:lvl4pPr>
              <a:defRPr sz="2000">
                <a:solidFill>
                  <a:srgbClr val="54565B"/>
                </a:solidFill>
                <a:latin typeface="Calibri" panose="020F0502020204030204" pitchFamily="34" charset="0"/>
                <a:cs typeface="Calibri" panose="020F0502020204030204" pitchFamily="34" charset="0"/>
              </a:defRPr>
            </a:lvl4pPr>
            <a:lvl5pPr>
              <a:defRPr sz="2000">
                <a:solidFill>
                  <a:srgbClr val="54565B"/>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896F3D-2AC8-422E-8B3A-F694A4BFA790}" type="slidenum">
              <a:rPr lang="en-US" smtClean="0"/>
              <a:pPr>
                <a:defRPr/>
              </a:pPr>
              <a:t>‹#›</a:t>
            </a:fld>
            <a:endParaRPr lang="en-US" dirty="0"/>
          </a:p>
        </p:txBody>
      </p:sp>
    </p:spTree>
    <p:extLst>
      <p:ext uri="{BB962C8B-B14F-4D97-AF65-F5344CB8AC3E}">
        <p14:creationId xmlns:p14="http://schemas.microsoft.com/office/powerpoint/2010/main" val="2489291977"/>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lang="en-US" sz="2800" dirty="0" smtClean="0">
                <a:solidFill>
                  <a:srgbClr val="54565B"/>
                </a:solidFill>
                <a:latin typeface="+mn-lt"/>
                <a:ea typeface="+mn-ea"/>
                <a:cs typeface="+mn-cs"/>
              </a:defRPr>
            </a:lvl1pPr>
            <a:lvl2pPr marL="742950" indent="-285750">
              <a:defRPr lang="en-US" sz="2600" dirty="0" smtClean="0">
                <a:solidFill>
                  <a:srgbClr val="54565B"/>
                </a:solidFill>
                <a:latin typeface="+mn-lt"/>
              </a:defRPr>
            </a:lvl2pPr>
            <a:lvl3pPr marL="1143000" indent="-228600">
              <a:defRPr lang="en-US" sz="2400" dirty="0" smtClean="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800"/>
            </a:lvl6pPr>
            <a:lvl7pPr>
              <a:defRPr sz="1800"/>
            </a:lvl7pPr>
            <a:lvl8pPr>
              <a:defRPr sz="1800"/>
            </a:lvl8pPr>
            <a:lvl9pPr>
              <a:defRPr sz="1800"/>
            </a:lvl9pPr>
          </a:lstStyle>
          <a:p>
            <a:pPr marL="342900" lvl="0" indent="-342900" algn="l" rtl="0" eaLnBrk="1" fontAlgn="base" hangingPunct="1">
              <a:spcBef>
                <a:spcPct val="0"/>
              </a:spcBef>
              <a:spcAft>
                <a:spcPct val="0"/>
              </a:spcAft>
            </a:pPr>
            <a:r>
              <a:rPr lang="en-US" dirty="0"/>
              <a:t>Edit Master text styles</a:t>
            </a:r>
          </a:p>
          <a:p>
            <a:pPr marL="742950" lvl="1" indent="-285750" algn="l" rtl="0" eaLnBrk="1" fontAlgn="base" hangingPunct="1">
              <a:spcBef>
                <a:spcPct val="20000"/>
              </a:spcBef>
              <a:spcAft>
                <a:spcPct val="0"/>
              </a:spcAft>
              <a:buChar char="–"/>
            </a:pPr>
            <a:r>
              <a:rPr lang="en-US" dirty="0"/>
              <a:t>Second level</a:t>
            </a:r>
          </a:p>
          <a:p>
            <a:pPr marL="1143000" lvl="2" indent="-228600" algn="l" rtl="0" eaLnBrk="1" fontAlgn="base" hangingPunct="1">
              <a:spcBef>
                <a:spcPct val="20000"/>
              </a:spcBef>
              <a:spcAft>
                <a:spcPct val="0"/>
              </a:spcAft>
              <a:buChar char="•"/>
            </a:pPr>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5FD80617-E080-4815-ADFA-1F4C4D2310BD}" type="slidenum">
              <a:rPr lang="en-US" smtClean="0"/>
              <a:pPr>
                <a:defRPr/>
              </a:pPr>
              <a:t>‹#›</a:t>
            </a:fld>
            <a:endParaRPr lang="en-US" dirty="0"/>
          </a:p>
        </p:txBody>
      </p:sp>
    </p:spTree>
    <p:extLst>
      <p:ext uri="{BB962C8B-B14F-4D97-AF65-F5344CB8AC3E}">
        <p14:creationId xmlns:p14="http://schemas.microsoft.com/office/powerpoint/2010/main" val="1336863612"/>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02377"/>
            <a:ext cx="10972800" cy="48474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4376"/>
            <a:ext cx="5386917" cy="39724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44712"/>
            <a:ext cx="5386917" cy="3951288"/>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800490"/>
            <a:ext cx="5389033" cy="36112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144712"/>
            <a:ext cx="5389033" cy="3951288"/>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59601521-E05A-46B5-9519-B1DA0E604E89}" type="slidenum">
              <a:rPr lang="en-US" smtClean="0"/>
              <a:pPr>
                <a:defRPr/>
              </a:pPr>
              <a:t>‹#›</a:t>
            </a:fld>
            <a:endParaRPr lang="en-US" dirty="0"/>
          </a:p>
        </p:txBody>
      </p:sp>
    </p:spTree>
    <p:extLst>
      <p:ext uri="{BB962C8B-B14F-4D97-AF65-F5344CB8AC3E}">
        <p14:creationId xmlns:p14="http://schemas.microsoft.com/office/powerpoint/2010/main" val="2473141163"/>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8247" y="884238"/>
            <a:ext cx="10972800" cy="944562"/>
          </a:xfrm>
        </p:spPr>
        <p:txBody>
          <a:bodyPr/>
          <a:lstStyle/>
          <a:p>
            <a:r>
              <a:rPr lang="en-US"/>
              <a:t>Click to edit Master title style</a:t>
            </a:r>
            <a:endParaRPr lang="en-US" dirty="0"/>
          </a:p>
        </p:txBody>
      </p:sp>
      <p:sp>
        <p:nvSpPr>
          <p:cNvPr id="3"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8851FD62-73AA-493E-8DF9-2FB157DED05B}" type="slidenum">
              <a:rPr lang="en-US" smtClean="0"/>
              <a:pPr>
                <a:defRPr/>
              </a:pPr>
              <a:t>‹#›</a:t>
            </a:fld>
            <a:endParaRPr lang="en-US" dirty="0"/>
          </a:p>
        </p:txBody>
      </p:sp>
    </p:spTree>
    <p:extLst>
      <p:ext uri="{BB962C8B-B14F-4D97-AF65-F5344CB8AC3E}">
        <p14:creationId xmlns:p14="http://schemas.microsoft.com/office/powerpoint/2010/main" val="3645758655"/>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2133600" y="2442789"/>
            <a:ext cx="6807200" cy="1004046"/>
          </a:xfrm>
        </p:spPr>
        <p:txBody>
          <a:bodyPr/>
          <a:lstStyle>
            <a:lvl1pPr algn="ctr">
              <a:defRPr sz="4000">
                <a:solidFill>
                  <a:schemeClr val="bg1"/>
                </a:solidFill>
              </a:defRPr>
            </a:lvl1pPr>
          </a:lstStyle>
          <a:p>
            <a:pPr lvl="0"/>
            <a:r>
              <a:rPr lang="en-US" noProof="0"/>
              <a:t>Click to edit Master title style</a:t>
            </a:r>
            <a:endParaRPr lang="en-US" noProof="0" dirty="0"/>
          </a:p>
        </p:txBody>
      </p:sp>
      <p:sp>
        <p:nvSpPr>
          <p:cNvPr id="6159" name="Rectangle 15"/>
          <p:cNvSpPr>
            <a:spLocks noGrp="1" noChangeArrowheads="1"/>
          </p:cNvSpPr>
          <p:nvPr>
            <p:ph type="subTitle" idx="1"/>
          </p:nvPr>
        </p:nvSpPr>
        <p:spPr>
          <a:xfrm>
            <a:off x="2133600" y="3581400"/>
            <a:ext cx="6807200" cy="990600"/>
          </a:xfrm>
        </p:spPr>
        <p:txBody>
          <a:bodyPr/>
          <a:lstStyle>
            <a:lvl1pPr marL="0" indent="0" algn="ctr">
              <a:defRPr>
                <a:solidFill>
                  <a:srgbClr val="FDB813"/>
                </a:solidFill>
              </a:defRPr>
            </a:lvl1pPr>
          </a:lstStyle>
          <a:p>
            <a:pPr lvl="0"/>
            <a:r>
              <a:rPr lang="en-US" noProof="0"/>
              <a:t>Click to edit Master subtitle style</a:t>
            </a:r>
            <a:endParaRPr lang="en-US" noProof="0" dirty="0"/>
          </a:p>
        </p:txBody>
      </p:sp>
      <p:sp>
        <p:nvSpPr>
          <p:cNvPr id="9"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6DD0BA8-B96F-4A08-8D9D-4BD08CFA0976}" type="slidenum">
              <a:rPr lang="en-US" smtClean="0"/>
              <a:pPr>
                <a:defRPr/>
              </a:pPr>
              <a:t>‹#›</a:t>
            </a:fld>
            <a:endParaRPr lang="en-US" dirty="0"/>
          </a:p>
        </p:txBody>
      </p:sp>
    </p:spTree>
    <p:extLst>
      <p:ext uri="{BB962C8B-B14F-4D97-AF65-F5344CB8AC3E}">
        <p14:creationId xmlns:p14="http://schemas.microsoft.com/office/powerpoint/2010/main" val="1087770647"/>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extLst>
      <p:ext uri="{BB962C8B-B14F-4D97-AF65-F5344CB8AC3E}">
        <p14:creationId xmlns:p14="http://schemas.microsoft.com/office/powerpoint/2010/main" val="4269392423"/>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1"/>
            <a:ext cx="4011084" cy="59631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914400"/>
            <a:ext cx="6815667" cy="5274678"/>
          </a:xfrm>
        </p:spPr>
        <p:txBody>
          <a:bodyPr/>
          <a:lstStyle>
            <a:lvl1pPr>
              <a:defRPr sz="2000">
                <a:solidFill>
                  <a:srgbClr val="54565B"/>
                </a:solidFill>
                <a:latin typeface="+mn-lt"/>
              </a:defRPr>
            </a:lvl1pPr>
            <a:lvl2pPr>
              <a:defRPr sz="2000">
                <a:solidFill>
                  <a:srgbClr val="54565B"/>
                </a:solidFill>
                <a:latin typeface="+mn-lt"/>
              </a:defRPr>
            </a:lvl2pPr>
            <a:lvl3pPr>
              <a:defRPr sz="20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9801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B82B85CA-D3C2-40B7-8470-82776BF0F92A}" type="slidenum">
              <a:rPr lang="en-US" smtClean="0"/>
              <a:pPr>
                <a:defRPr/>
              </a:pPr>
              <a:t>‹#›</a:t>
            </a:fld>
            <a:endParaRPr lang="en-US" dirty="0"/>
          </a:p>
        </p:txBody>
      </p:sp>
    </p:spTree>
    <p:extLst>
      <p:ext uri="{BB962C8B-B14F-4D97-AF65-F5344CB8AC3E}">
        <p14:creationId xmlns:p14="http://schemas.microsoft.com/office/powerpoint/2010/main" val="2056096089"/>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1DE3621F-68E7-47E4-A4C6-ED28DB5499A3}" type="slidenum">
              <a:rPr lang="en-US" smtClean="0"/>
              <a:pPr>
                <a:defRPr/>
              </a:pPr>
              <a:t>‹#›</a:t>
            </a:fld>
            <a:endParaRPr lang="en-US" dirty="0"/>
          </a:p>
        </p:txBody>
      </p:sp>
    </p:spTree>
    <p:extLst>
      <p:ext uri="{BB962C8B-B14F-4D97-AF65-F5344CB8AC3E}">
        <p14:creationId xmlns:p14="http://schemas.microsoft.com/office/powerpoint/2010/main" val="866164852"/>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mn-lt"/>
              </a:defRPr>
            </a:lvl1pPr>
          </a:lstStyle>
          <a:p>
            <a:r>
              <a:rPr lang="en-US" dirty="0"/>
              <a:t>Click to edit Master title style</a:t>
            </a:r>
          </a:p>
        </p:txBody>
      </p:sp>
      <p:sp>
        <p:nvSpPr>
          <p:cNvPr id="3" name="Text Placeholder 2"/>
          <p:cNvSpPr>
            <a:spLocks noGrp="1"/>
          </p:cNvSpPr>
          <p:nvPr>
            <p:ph type="body" sz="half" idx="1"/>
          </p:nvPr>
        </p:nvSpPr>
        <p:spPr>
          <a:xfrm>
            <a:off x="609600" y="1524001"/>
            <a:ext cx="5384800" cy="4602163"/>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524001"/>
            <a:ext cx="5384800" cy="4602163"/>
          </a:xfrm>
        </p:spPr>
        <p:txBody>
          <a:bodyPr/>
          <a:lstStyle>
            <a:lvl1pPr>
              <a:defRPr>
                <a:latin typeface="+mn-lt"/>
              </a:defRPr>
            </a:lvl1pPr>
            <a:lvl2pPr marL="742950" indent="-285750">
              <a:defRPr lang="en-US" sz="2600" dirty="0">
                <a:solidFill>
                  <a:schemeClr val="tx1"/>
                </a:solidFill>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marL="742950" lvl="1" indent="-285750" algn="l" rtl="0" eaLnBrk="1" fontAlgn="base" hangingPunct="1">
              <a:spcBef>
                <a:spcPct val="20000"/>
              </a:spcBef>
              <a:spcAft>
                <a:spcPct val="0"/>
              </a:spcAft>
              <a:buChar char="–"/>
            </a:pPr>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7B7C2504-8306-4362-8CDA-EB3DE8F0DEE7}" type="slidenum">
              <a:rPr lang="en-US" smtClean="0"/>
              <a:pPr>
                <a:defRPr/>
              </a:pPr>
              <a:t>‹#›</a:t>
            </a:fld>
            <a:endParaRPr lang="en-US" dirty="0"/>
          </a:p>
        </p:txBody>
      </p:sp>
    </p:spTree>
    <p:extLst>
      <p:ext uri="{BB962C8B-B14F-4D97-AF65-F5344CB8AC3E}">
        <p14:creationId xmlns:p14="http://schemas.microsoft.com/office/powerpoint/2010/main" val="116984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38200"/>
          </a:xfrm>
        </p:spPr>
        <p:txBody>
          <a:bodyPr/>
          <a:lstStyle>
            <a:lvl1pPr>
              <a:defRPr>
                <a:latin typeface="+mn-lt"/>
              </a:defRPr>
            </a:lvl1pPr>
          </a:lstStyle>
          <a:p>
            <a:r>
              <a:rPr lang="en-US" dirty="0"/>
              <a:t>Click to edit Master title style</a:t>
            </a:r>
          </a:p>
        </p:txBody>
      </p:sp>
      <p:sp>
        <p:nvSpPr>
          <p:cNvPr id="3" name="Text Placeholder 2"/>
          <p:cNvSpPr>
            <a:spLocks noGrp="1"/>
          </p:cNvSpPr>
          <p:nvPr>
            <p:ph type="body" sz="half" idx="1"/>
          </p:nvPr>
        </p:nvSpPr>
        <p:spPr>
          <a:xfrm>
            <a:off x="609600" y="1524001"/>
            <a:ext cx="5384800" cy="4602163"/>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6197600" y="1524000"/>
            <a:ext cx="5384800" cy="2224088"/>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197600" y="3900489"/>
            <a:ext cx="5384800" cy="2225675"/>
          </a:xfrm>
        </p:spPr>
        <p:txBody>
          <a:bodyPr/>
          <a:lstStyle>
            <a:lvl1pPr>
              <a:defRPr>
                <a:latin typeface="+mn-lt"/>
              </a:defRPr>
            </a:lvl1pPr>
            <a:lvl2pPr>
              <a:defRPr sz="2600">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pPr>
              <a:defRPr/>
            </a:pPr>
            <a:fld id="{387FD309-8C86-45A7-9C07-1E0E64623B4F}" type="slidenum">
              <a:rPr lang="en-US" smtClean="0"/>
              <a:pPr>
                <a:defRPr/>
              </a:pPr>
              <a:t>‹#›</a:t>
            </a:fld>
            <a:endParaRPr lang="en-US" dirty="0"/>
          </a:p>
        </p:txBody>
      </p:sp>
    </p:spTree>
    <p:extLst>
      <p:ext uri="{BB962C8B-B14F-4D97-AF65-F5344CB8AC3E}">
        <p14:creationId xmlns:p14="http://schemas.microsoft.com/office/powerpoint/2010/main" val="245355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6158" name="Rectangle 14"/>
          <p:cNvSpPr>
            <a:spLocks noGrp="1" noChangeArrowheads="1"/>
          </p:cNvSpPr>
          <p:nvPr>
            <p:ph type="ctrTitle"/>
          </p:nvPr>
        </p:nvSpPr>
        <p:spPr>
          <a:xfrm>
            <a:off x="609600" y="2130426"/>
            <a:ext cx="10769600" cy="1470025"/>
          </a:xfrm>
        </p:spPr>
        <p:txBody>
          <a:bodyPr/>
          <a:lstStyle>
            <a:lvl1pPr algn="ctr">
              <a:defRPr sz="4000"/>
            </a:lvl1pPr>
          </a:lstStyle>
          <a:p>
            <a:pPr lvl="0"/>
            <a:r>
              <a:rPr lang="en-US" noProof="0"/>
              <a:t>Click to edit Master title style</a:t>
            </a:r>
            <a:endParaRPr lang="en-US" noProof="0" dirty="0"/>
          </a:p>
        </p:txBody>
      </p:sp>
      <p:sp>
        <p:nvSpPr>
          <p:cNvPr id="6159" name="Rectangle 15"/>
          <p:cNvSpPr>
            <a:spLocks noGrp="1" noChangeArrowheads="1"/>
          </p:cNvSpPr>
          <p:nvPr>
            <p:ph type="subTitle" idx="1"/>
          </p:nvPr>
        </p:nvSpPr>
        <p:spPr>
          <a:xfrm>
            <a:off x="609600" y="3886200"/>
            <a:ext cx="10769600" cy="1752600"/>
          </a:xfrm>
        </p:spPr>
        <p:txBody>
          <a:bodyPr/>
          <a:lstStyle>
            <a:lvl1pPr marL="0" indent="0" algn="ctr">
              <a:defRPr sz="3600"/>
            </a:lvl1pPr>
          </a:lstStyle>
          <a:p>
            <a:pPr lvl="0"/>
            <a:r>
              <a:rPr lang="en-US" noProof="0"/>
              <a:t>Click to edit Master subtitle style</a:t>
            </a:r>
            <a:endParaRPr lang="en-US" noProof="0" dirty="0"/>
          </a:p>
        </p:txBody>
      </p:sp>
      <p:sp>
        <p:nvSpPr>
          <p:cNvPr id="9"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D15A4DB7-C6B4-4434-A182-27FB79C89998}" type="slidenum">
              <a:rPr lang="en-US" smtClean="0"/>
              <a:pPr>
                <a:defRPr/>
              </a:pPr>
              <a:t>‹#›</a:t>
            </a:fld>
            <a:endParaRPr lang="en-US" dirty="0"/>
          </a:p>
        </p:txBody>
      </p:sp>
    </p:spTree>
    <p:extLst>
      <p:ext uri="{BB962C8B-B14F-4D97-AF65-F5344CB8AC3E}">
        <p14:creationId xmlns:p14="http://schemas.microsoft.com/office/powerpoint/2010/main" val="2649247081"/>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2553" y="579437"/>
            <a:ext cx="10160000" cy="484710"/>
          </a:xfrm>
        </p:spPr>
        <p:txBody>
          <a:bodyPr/>
          <a:lstStyle/>
          <a:p>
            <a:r>
              <a:rPr lang="en-US" dirty="0"/>
              <a:t>Click to edit Master title style</a:t>
            </a:r>
          </a:p>
        </p:txBody>
      </p:sp>
      <p:sp>
        <p:nvSpPr>
          <p:cNvPr id="3" name="Content Placeholder 2"/>
          <p:cNvSpPr>
            <a:spLocks noGrp="1"/>
          </p:cNvSpPr>
          <p:nvPr>
            <p:ph idx="1"/>
          </p:nvPr>
        </p:nvSpPr>
        <p:spPr>
          <a:xfrm>
            <a:off x="702553" y="1344038"/>
            <a:ext cx="10160000" cy="4525963"/>
          </a:xfrm>
        </p:spPr>
        <p:txBody>
          <a:bodyPr/>
          <a:lstStyle>
            <a:lvl1pPr marL="457200" indent="-457200">
              <a:buFont typeface="Arial" pitchFamily="34" charset="0"/>
              <a:buChar char="•"/>
              <a:defRPr sz="2800">
                <a:solidFill>
                  <a:srgbClr val="54565B"/>
                </a:solidFill>
                <a:latin typeface="Calibri" panose="020F0502020204030204" pitchFamily="34" charset="0"/>
                <a:cs typeface="Calibri" panose="020F0502020204030204" pitchFamily="34" charset="0"/>
              </a:defRPr>
            </a:lvl1pPr>
            <a:lvl2pPr>
              <a:defRPr sz="2600">
                <a:solidFill>
                  <a:srgbClr val="54565B"/>
                </a:solidFill>
                <a:latin typeface="Calibri" panose="020F0502020204030204" pitchFamily="34" charset="0"/>
                <a:cs typeface="Calibri" panose="020F0502020204030204" pitchFamily="34" charset="0"/>
              </a:defRPr>
            </a:lvl2pPr>
            <a:lvl3pPr>
              <a:defRPr sz="2400">
                <a:solidFill>
                  <a:srgbClr val="54565B"/>
                </a:solidFill>
                <a:latin typeface="Calibri" panose="020F0502020204030204" pitchFamily="34" charset="0"/>
                <a:cs typeface="Calibri" panose="020F0502020204030204" pitchFamily="34" charset="0"/>
              </a:defRPr>
            </a:lvl3pPr>
            <a:lvl4pPr>
              <a:defRPr sz="2000">
                <a:solidFill>
                  <a:srgbClr val="54565B"/>
                </a:solidFill>
                <a:latin typeface="Calibri" panose="020F0502020204030204" pitchFamily="34" charset="0"/>
                <a:cs typeface="Calibri" panose="020F0502020204030204" pitchFamily="34" charset="0"/>
              </a:defRPr>
            </a:lvl4pPr>
            <a:lvl5pPr>
              <a:defRPr sz="2000">
                <a:solidFill>
                  <a:srgbClr val="54565B"/>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a:defRPr/>
            </a:pPr>
            <a:fld id="{7E896F3D-2AC8-422E-8B3A-F694A4BFA790}" type="slidenum">
              <a:rPr lang="en-US" smtClean="0"/>
              <a:pPr>
                <a:defRPr/>
              </a:pPr>
              <a:t>‹#›</a:t>
            </a:fld>
            <a:endParaRPr lang="en-US" dirty="0"/>
          </a:p>
        </p:txBody>
      </p:sp>
    </p:spTree>
    <p:extLst>
      <p:ext uri="{BB962C8B-B14F-4D97-AF65-F5344CB8AC3E}">
        <p14:creationId xmlns:p14="http://schemas.microsoft.com/office/powerpoint/2010/main" val="4214191532"/>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lang="en-US" sz="2800" dirty="0" smtClean="0">
                <a:solidFill>
                  <a:srgbClr val="54565B"/>
                </a:solidFill>
                <a:latin typeface="+mn-lt"/>
                <a:ea typeface="+mn-ea"/>
                <a:cs typeface="+mn-cs"/>
              </a:defRPr>
            </a:lvl1pPr>
            <a:lvl2pPr marL="742950" indent="-285750">
              <a:defRPr lang="en-US" sz="2600" dirty="0" smtClean="0">
                <a:solidFill>
                  <a:srgbClr val="54565B"/>
                </a:solidFill>
                <a:latin typeface="+mn-lt"/>
              </a:defRPr>
            </a:lvl2pPr>
            <a:lvl3pPr marL="1143000" indent="-228600">
              <a:defRPr lang="en-US" sz="2400" dirty="0" smtClean="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800"/>
            </a:lvl6pPr>
            <a:lvl7pPr>
              <a:defRPr sz="1800"/>
            </a:lvl7pPr>
            <a:lvl8pPr>
              <a:defRPr sz="1800"/>
            </a:lvl8pPr>
            <a:lvl9pPr>
              <a:defRPr sz="1800"/>
            </a:lvl9pPr>
          </a:lstStyle>
          <a:p>
            <a:pPr marL="342900" lvl="0" indent="-342900" algn="l" rtl="0" eaLnBrk="1" fontAlgn="base" hangingPunct="1">
              <a:spcBef>
                <a:spcPct val="0"/>
              </a:spcBef>
              <a:spcAft>
                <a:spcPct val="0"/>
              </a:spcAft>
            </a:pPr>
            <a:r>
              <a:rPr lang="en-US" dirty="0"/>
              <a:t>Edit Master text styles</a:t>
            </a:r>
          </a:p>
          <a:p>
            <a:pPr marL="742950" lvl="1" indent="-285750" algn="l" rtl="0" eaLnBrk="1" fontAlgn="base" hangingPunct="1">
              <a:spcBef>
                <a:spcPct val="20000"/>
              </a:spcBef>
              <a:spcAft>
                <a:spcPct val="0"/>
              </a:spcAft>
              <a:buChar char="–"/>
            </a:pPr>
            <a:r>
              <a:rPr lang="en-US" dirty="0"/>
              <a:t>Second level</a:t>
            </a:r>
          </a:p>
          <a:p>
            <a:pPr marL="1143000" lvl="2" indent="-228600" algn="l" rtl="0" eaLnBrk="1" fontAlgn="base" hangingPunct="1">
              <a:spcBef>
                <a:spcPct val="20000"/>
              </a:spcBef>
              <a:spcAft>
                <a:spcPct val="0"/>
              </a:spcAft>
              <a:buChar char="•"/>
            </a:pPr>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5FD80617-E080-4815-ADFA-1F4C4D2310BD}" type="slidenum">
              <a:rPr lang="en-US" smtClean="0"/>
              <a:pPr>
                <a:defRPr/>
              </a:pPr>
              <a:t>‹#›</a:t>
            </a:fld>
            <a:endParaRPr lang="en-US" dirty="0"/>
          </a:p>
        </p:txBody>
      </p:sp>
    </p:spTree>
    <p:extLst>
      <p:ext uri="{BB962C8B-B14F-4D97-AF65-F5344CB8AC3E}">
        <p14:creationId xmlns:p14="http://schemas.microsoft.com/office/powerpoint/2010/main" val="3341320108"/>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002377"/>
            <a:ext cx="10972800" cy="48474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764376"/>
            <a:ext cx="5386917" cy="39724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09600" y="2144712"/>
            <a:ext cx="5386917" cy="3951288"/>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800490"/>
            <a:ext cx="5389033" cy="36112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93368" y="2144712"/>
            <a:ext cx="5389033" cy="3951288"/>
          </a:xfrm>
        </p:spPr>
        <p:txBody>
          <a:bodyPr/>
          <a:lstStyle>
            <a:lvl1pPr>
              <a:defRPr sz="2800">
                <a:solidFill>
                  <a:srgbClr val="54565B"/>
                </a:solidFill>
                <a:latin typeface="+mn-lt"/>
              </a:defRPr>
            </a:lvl1pPr>
            <a:lvl2pPr>
              <a:defRPr sz="2600">
                <a:solidFill>
                  <a:srgbClr val="54565B"/>
                </a:solidFill>
                <a:latin typeface="+mn-lt"/>
              </a:defRPr>
            </a:lvl2pPr>
            <a:lvl3pPr>
              <a:defRPr sz="24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1"/>
          <p:cNvSpPr>
            <a:spLocks noGrp="1"/>
          </p:cNvSpPr>
          <p:nvPr>
            <p:ph type="sldNum" sz="quarter" idx="10"/>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59601521-E05A-46B5-9519-B1DA0E604E89}" type="slidenum">
              <a:rPr lang="en-US" smtClean="0"/>
              <a:pPr>
                <a:defRPr/>
              </a:pPr>
              <a:t>‹#›</a:t>
            </a:fld>
            <a:endParaRPr lang="en-US" dirty="0"/>
          </a:p>
        </p:txBody>
      </p:sp>
    </p:spTree>
    <p:extLst>
      <p:ext uri="{BB962C8B-B14F-4D97-AF65-F5344CB8AC3E}">
        <p14:creationId xmlns:p14="http://schemas.microsoft.com/office/powerpoint/2010/main" val="96865781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8247" y="884238"/>
            <a:ext cx="10972800" cy="944562"/>
          </a:xfrm>
        </p:spPr>
        <p:txBody>
          <a:bodyPr/>
          <a:lstStyle/>
          <a:p>
            <a:r>
              <a:rPr lang="en-US"/>
              <a:t>Click to edit Master title style</a:t>
            </a:r>
            <a:endParaRPr lang="en-US" dirty="0"/>
          </a:p>
        </p:txBody>
      </p:sp>
      <p:sp>
        <p:nvSpPr>
          <p:cNvPr id="3"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8851FD62-73AA-493E-8DF9-2FB157DED05B}" type="slidenum">
              <a:rPr lang="en-US" smtClean="0"/>
              <a:pPr>
                <a:defRPr/>
              </a:pPr>
              <a:t>‹#›</a:t>
            </a:fld>
            <a:endParaRPr lang="en-US" dirty="0"/>
          </a:p>
        </p:txBody>
      </p:sp>
    </p:spTree>
    <p:extLst>
      <p:ext uri="{BB962C8B-B14F-4D97-AF65-F5344CB8AC3E}">
        <p14:creationId xmlns:p14="http://schemas.microsoft.com/office/powerpoint/2010/main" val="194004403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E231A704-CB12-4555-9DA8-9D6A338D63C2}" type="slidenum">
              <a:rPr lang="en-US" smtClean="0"/>
              <a:pPr>
                <a:defRPr/>
              </a:pPr>
              <a:t>‹#›</a:t>
            </a:fld>
            <a:endParaRPr lang="en-US" dirty="0"/>
          </a:p>
        </p:txBody>
      </p:sp>
    </p:spTree>
    <p:extLst>
      <p:ext uri="{BB962C8B-B14F-4D97-AF65-F5344CB8AC3E}">
        <p14:creationId xmlns:p14="http://schemas.microsoft.com/office/powerpoint/2010/main" val="211886293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1"/>
            <a:ext cx="4011084" cy="59631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914400"/>
            <a:ext cx="6815667" cy="5274678"/>
          </a:xfrm>
        </p:spPr>
        <p:txBody>
          <a:bodyPr/>
          <a:lstStyle>
            <a:lvl1pPr>
              <a:defRPr sz="2000">
                <a:solidFill>
                  <a:srgbClr val="54565B"/>
                </a:solidFill>
                <a:latin typeface="+mn-lt"/>
              </a:defRPr>
            </a:lvl1pPr>
            <a:lvl2pPr>
              <a:defRPr sz="2000">
                <a:solidFill>
                  <a:srgbClr val="54565B"/>
                </a:solidFill>
                <a:latin typeface="+mn-lt"/>
              </a:defRPr>
            </a:lvl2pPr>
            <a:lvl3pPr>
              <a:defRPr sz="2000">
                <a:solidFill>
                  <a:srgbClr val="54565B"/>
                </a:solidFill>
                <a:latin typeface="+mn-lt"/>
              </a:defRPr>
            </a:lvl3pPr>
            <a:lvl4pPr>
              <a:defRPr sz="2000">
                <a:solidFill>
                  <a:srgbClr val="54565B"/>
                </a:solidFill>
                <a:latin typeface="+mn-lt"/>
              </a:defRPr>
            </a:lvl4pPr>
            <a:lvl5pPr>
              <a:defRPr sz="2000">
                <a:solidFill>
                  <a:srgbClr val="54565B"/>
                </a:solidFill>
                <a:latin typeface="+mn-lt"/>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9801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Slide Number Placeholder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defRPr>
            </a:lvl1pPr>
          </a:lstStyle>
          <a:p>
            <a:pPr>
              <a:defRPr/>
            </a:pPr>
            <a:fld id="{B82B85CA-D3C2-40B7-8470-82776BF0F92A}" type="slidenum">
              <a:rPr lang="en-US" smtClean="0"/>
              <a:pPr>
                <a:defRPr/>
              </a:pPr>
              <a:t>‹#›</a:t>
            </a:fld>
            <a:endParaRPr lang="en-US" dirty="0"/>
          </a:p>
        </p:txBody>
      </p:sp>
    </p:spTree>
    <p:extLst>
      <p:ext uri="{BB962C8B-B14F-4D97-AF65-F5344CB8AC3E}">
        <p14:creationId xmlns:p14="http://schemas.microsoft.com/office/powerpoint/2010/main" val="401951024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639864" y="548369"/>
            <a:ext cx="10261600" cy="4406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Title style</a:t>
            </a:r>
          </a:p>
        </p:txBody>
      </p:sp>
      <p:sp>
        <p:nvSpPr>
          <p:cNvPr id="1029" name="Rectangle 5"/>
          <p:cNvSpPr>
            <a:spLocks noGrp="1" noChangeArrowheads="1"/>
          </p:cNvSpPr>
          <p:nvPr>
            <p:ph type="body" idx="1"/>
          </p:nvPr>
        </p:nvSpPr>
        <p:spPr bwMode="auto">
          <a:xfrm>
            <a:off x="639864" y="1219201"/>
            <a:ext cx="10261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2" name="Slide Number Placeholder 1"/>
          <p:cNvSpPr>
            <a:spLocks noGrp="1"/>
          </p:cNvSpPr>
          <p:nvPr>
            <p:ph type="sldNum" sz="quarter" idx="4"/>
          </p:nvPr>
        </p:nvSpPr>
        <p:spPr>
          <a:xfrm>
            <a:off x="8737600" y="6553201"/>
            <a:ext cx="2844800" cy="187367"/>
          </a:xfrm>
          <a:prstGeom prst="rect">
            <a:avLst/>
          </a:prstGeom>
        </p:spPr>
        <p:txBody>
          <a:bodyPr vert="horz" lIns="91440" tIns="45720" rIns="91440" bIns="45720" rtlCol="0" anchor="ctr"/>
          <a:lstStyle>
            <a:lvl1pPr algn="r">
              <a:defRPr sz="1600" b="1">
                <a:solidFill>
                  <a:schemeClr val="tx1">
                    <a:tint val="75000"/>
                  </a:schemeClr>
                </a:solidFill>
              </a:defRPr>
            </a:lvl1pPr>
          </a:lstStyle>
          <a:p>
            <a:pPr>
              <a:defRPr/>
            </a:pPr>
            <a:fld id="{D15A4DB7-C6B4-4434-A182-27FB79C89998}" type="slidenum">
              <a:rPr lang="en-US" smtClean="0"/>
              <a:pPr>
                <a:defRPr/>
              </a:pPr>
              <a:t>‹#›</a:t>
            </a:fld>
            <a:endParaRPr lang="en-US" dirty="0"/>
          </a:p>
        </p:txBody>
      </p:sp>
    </p:spTree>
    <p:extLst>
      <p:ext uri="{BB962C8B-B14F-4D97-AF65-F5344CB8AC3E}">
        <p14:creationId xmlns:p14="http://schemas.microsoft.com/office/powerpoint/2010/main" val="3291591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thruBlk="1"/>
  </p:transition>
  <p:hf hdr="0" ftr="0" dt="0"/>
  <p:txStyles>
    <p:titleStyle>
      <a:lvl1pPr algn="l" rtl="0" eaLnBrk="1" fontAlgn="base" hangingPunct="1">
        <a:spcBef>
          <a:spcPct val="0"/>
        </a:spcBef>
        <a:spcAft>
          <a:spcPct val="0"/>
        </a:spcAft>
        <a:defRPr sz="3600" b="1">
          <a:solidFill>
            <a:srgbClr val="00748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rgbClr val="00748E"/>
          </a:solidFill>
          <a:latin typeface="Georgia" pitchFamily="18" charset="0"/>
        </a:defRPr>
      </a:lvl2pPr>
      <a:lvl3pPr algn="l" rtl="0" eaLnBrk="1" fontAlgn="base" hangingPunct="1">
        <a:spcBef>
          <a:spcPct val="0"/>
        </a:spcBef>
        <a:spcAft>
          <a:spcPct val="0"/>
        </a:spcAft>
        <a:defRPr sz="3600" b="1">
          <a:solidFill>
            <a:srgbClr val="00748E"/>
          </a:solidFill>
          <a:latin typeface="Georgia" pitchFamily="18" charset="0"/>
        </a:defRPr>
      </a:lvl3pPr>
      <a:lvl4pPr algn="l" rtl="0" eaLnBrk="1" fontAlgn="base" hangingPunct="1">
        <a:spcBef>
          <a:spcPct val="0"/>
        </a:spcBef>
        <a:spcAft>
          <a:spcPct val="0"/>
        </a:spcAft>
        <a:defRPr sz="3600" b="1">
          <a:solidFill>
            <a:srgbClr val="00748E"/>
          </a:solidFill>
          <a:latin typeface="Georgia" pitchFamily="18" charset="0"/>
        </a:defRPr>
      </a:lvl4pPr>
      <a:lvl5pPr algn="l" rtl="0" eaLnBrk="1" fontAlgn="base" hangingPunct="1">
        <a:spcBef>
          <a:spcPct val="0"/>
        </a:spcBef>
        <a:spcAft>
          <a:spcPct val="0"/>
        </a:spcAft>
        <a:defRPr sz="3600" b="1">
          <a:solidFill>
            <a:srgbClr val="00748E"/>
          </a:solidFill>
          <a:latin typeface="Georgia" pitchFamily="18" charset="0"/>
        </a:defRPr>
      </a:lvl5pPr>
      <a:lvl6pPr marL="457200" algn="l" rtl="0" eaLnBrk="1" fontAlgn="base" hangingPunct="1">
        <a:spcBef>
          <a:spcPct val="0"/>
        </a:spcBef>
        <a:spcAft>
          <a:spcPct val="0"/>
        </a:spcAft>
        <a:defRPr sz="3600" b="1">
          <a:solidFill>
            <a:srgbClr val="00748E"/>
          </a:solidFill>
          <a:latin typeface="Georgia" pitchFamily="18" charset="0"/>
        </a:defRPr>
      </a:lvl6pPr>
      <a:lvl7pPr marL="914400" algn="l" rtl="0" eaLnBrk="1" fontAlgn="base" hangingPunct="1">
        <a:spcBef>
          <a:spcPct val="0"/>
        </a:spcBef>
        <a:spcAft>
          <a:spcPct val="0"/>
        </a:spcAft>
        <a:defRPr sz="3600" b="1">
          <a:solidFill>
            <a:srgbClr val="00748E"/>
          </a:solidFill>
          <a:latin typeface="Georgia" pitchFamily="18" charset="0"/>
        </a:defRPr>
      </a:lvl7pPr>
      <a:lvl8pPr marL="1371600" algn="l" rtl="0" eaLnBrk="1" fontAlgn="base" hangingPunct="1">
        <a:spcBef>
          <a:spcPct val="0"/>
        </a:spcBef>
        <a:spcAft>
          <a:spcPct val="0"/>
        </a:spcAft>
        <a:defRPr sz="3600" b="1">
          <a:solidFill>
            <a:srgbClr val="00748E"/>
          </a:solidFill>
          <a:latin typeface="Georgia" pitchFamily="18" charset="0"/>
        </a:defRPr>
      </a:lvl8pPr>
      <a:lvl9pPr marL="1828800" algn="l" rtl="0" eaLnBrk="1" fontAlgn="base" hangingPunct="1">
        <a:spcBef>
          <a:spcPct val="0"/>
        </a:spcBef>
        <a:spcAft>
          <a:spcPct val="0"/>
        </a:spcAft>
        <a:defRPr sz="3600" b="1">
          <a:solidFill>
            <a:srgbClr val="00748E"/>
          </a:solidFill>
          <a:latin typeface="Georgia" pitchFamily="18" charset="0"/>
        </a:defRPr>
      </a:lvl9pPr>
    </p:titleStyle>
    <p:bodyStyle>
      <a:lvl1pPr marL="342900" indent="-342900" algn="l" rtl="0" eaLnBrk="1" fontAlgn="base" hangingPunct="1">
        <a:spcBef>
          <a:spcPct val="0"/>
        </a:spcBef>
        <a:spcAft>
          <a:spcPct val="0"/>
        </a:spcAft>
        <a:defRPr sz="2800">
          <a:solidFill>
            <a:srgbClr val="54565B"/>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TradeGothic" pitchFamily="34" charset="0"/>
        </a:defRPr>
      </a:lvl2pPr>
      <a:lvl3pPr marL="1143000" indent="-228600" algn="l" rtl="0" eaLnBrk="1" fontAlgn="base" hangingPunct="1">
        <a:spcBef>
          <a:spcPct val="20000"/>
        </a:spcBef>
        <a:spcAft>
          <a:spcPct val="0"/>
        </a:spcAft>
        <a:buChar char="•"/>
        <a:defRPr sz="2400">
          <a:solidFill>
            <a:schemeClr val="tx1"/>
          </a:solidFill>
          <a:latin typeface="TradeGothic" pitchFamily="34" charset="0"/>
        </a:defRPr>
      </a:lvl3pPr>
      <a:lvl4pPr marL="1600200" indent="-228600" algn="l" rtl="0" eaLnBrk="1" fontAlgn="base" hangingPunct="1">
        <a:spcBef>
          <a:spcPct val="20000"/>
        </a:spcBef>
        <a:spcAft>
          <a:spcPct val="0"/>
        </a:spcAft>
        <a:buChar char="–"/>
        <a:defRPr sz="2000">
          <a:solidFill>
            <a:schemeClr val="tx1"/>
          </a:solidFill>
          <a:latin typeface="TradeGothic" pitchFamily="34" charset="0"/>
        </a:defRPr>
      </a:lvl4pPr>
      <a:lvl5pPr marL="2057400" indent="-228600" algn="l" rtl="0" eaLnBrk="1" fontAlgn="base" hangingPunct="1">
        <a:spcBef>
          <a:spcPct val="20000"/>
        </a:spcBef>
        <a:spcAft>
          <a:spcPct val="0"/>
        </a:spcAft>
        <a:buChar char="»"/>
        <a:defRPr sz="2000">
          <a:solidFill>
            <a:schemeClr val="tx1"/>
          </a:solidFill>
          <a:latin typeface="TradeGothic" pitchFamily="34" charset="0"/>
        </a:defRPr>
      </a:lvl5pPr>
      <a:lvl6pPr marL="2514600" indent="-228600" algn="l" rtl="0" eaLnBrk="1" fontAlgn="base" hangingPunct="1">
        <a:spcBef>
          <a:spcPct val="20000"/>
        </a:spcBef>
        <a:spcAft>
          <a:spcPct val="0"/>
        </a:spcAft>
        <a:buChar char="»"/>
        <a:defRPr sz="2000">
          <a:solidFill>
            <a:schemeClr val="tx1"/>
          </a:solidFill>
          <a:latin typeface="TradeGothic" pitchFamily="34" charset="0"/>
        </a:defRPr>
      </a:lvl6pPr>
      <a:lvl7pPr marL="2971800" indent="-228600" algn="l" rtl="0" eaLnBrk="1" fontAlgn="base" hangingPunct="1">
        <a:spcBef>
          <a:spcPct val="20000"/>
        </a:spcBef>
        <a:spcAft>
          <a:spcPct val="0"/>
        </a:spcAft>
        <a:buChar char="»"/>
        <a:defRPr sz="2000">
          <a:solidFill>
            <a:schemeClr val="tx1"/>
          </a:solidFill>
          <a:latin typeface="TradeGothic" pitchFamily="34" charset="0"/>
        </a:defRPr>
      </a:lvl7pPr>
      <a:lvl8pPr marL="3429000" indent="-228600" algn="l" rtl="0" eaLnBrk="1" fontAlgn="base" hangingPunct="1">
        <a:spcBef>
          <a:spcPct val="20000"/>
        </a:spcBef>
        <a:spcAft>
          <a:spcPct val="0"/>
        </a:spcAft>
        <a:buChar char="»"/>
        <a:defRPr sz="2000">
          <a:solidFill>
            <a:schemeClr val="tx1"/>
          </a:solidFill>
          <a:latin typeface="TradeGothic" pitchFamily="34" charset="0"/>
        </a:defRPr>
      </a:lvl8pPr>
      <a:lvl9pPr marL="3886200" indent="-228600" algn="l" rtl="0" eaLnBrk="1" fontAlgn="base" hangingPunct="1">
        <a:spcBef>
          <a:spcPct val="20000"/>
        </a:spcBef>
        <a:spcAft>
          <a:spcPct val="0"/>
        </a:spcAft>
        <a:buChar char="»"/>
        <a:defRPr sz="2000">
          <a:solidFill>
            <a:schemeClr val="tx1"/>
          </a:solidFill>
          <a:latin typeface="TradeGothic"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737141" y="457200"/>
            <a:ext cx="10261600" cy="7490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Title style</a:t>
            </a:r>
          </a:p>
        </p:txBody>
      </p:sp>
      <p:sp>
        <p:nvSpPr>
          <p:cNvPr id="1029" name="Rectangle 5"/>
          <p:cNvSpPr>
            <a:spLocks noGrp="1" noChangeArrowheads="1"/>
          </p:cNvSpPr>
          <p:nvPr>
            <p:ph type="body" idx="1"/>
          </p:nvPr>
        </p:nvSpPr>
        <p:spPr bwMode="auto">
          <a:xfrm>
            <a:off x="737141" y="1420238"/>
            <a:ext cx="10261600" cy="43930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2" name="Slide Number Placeholder 1"/>
          <p:cNvSpPr>
            <a:spLocks noGrp="1"/>
          </p:cNvSpPr>
          <p:nvPr>
            <p:ph type="sldNum" sz="quarter" idx="4"/>
          </p:nvPr>
        </p:nvSpPr>
        <p:spPr>
          <a:xfrm>
            <a:off x="8737600" y="6553201"/>
            <a:ext cx="2844800" cy="187367"/>
          </a:xfrm>
          <a:prstGeom prst="rect">
            <a:avLst/>
          </a:prstGeom>
        </p:spPr>
        <p:txBody>
          <a:bodyPr vert="horz" lIns="91440" tIns="45720" rIns="91440" bIns="45720" rtlCol="0" anchor="ctr"/>
          <a:lstStyle>
            <a:lvl1pPr algn="r">
              <a:defRPr sz="1600" b="1">
                <a:solidFill>
                  <a:schemeClr val="tx1">
                    <a:tint val="75000"/>
                  </a:schemeClr>
                </a:solidFill>
              </a:defRPr>
            </a:lvl1pPr>
          </a:lstStyle>
          <a:p>
            <a:pPr>
              <a:defRPr/>
            </a:pPr>
            <a:fld id="{D15A4DB7-C6B4-4434-A182-27FB79C89998}" type="slidenum">
              <a:rPr lang="en-US" smtClean="0"/>
              <a:pPr>
                <a:defRPr/>
              </a:pPr>
              <a:t>‹#›</a:t>
            </a:fld>
            <a:endParaRPr lang="en-US" dirty="0"/>
          </a:p>
        </p:txBody>
      </p:sp>
    </p:spTree>
    <p:extLst>
      <p:ext uri="{BB962C8B-B14F-4D97-AF65-F5344CB8AC3E}">
        <p14:creationId xmlns:p14="http://schemas.microsoft.com/office/powerpoint/2010/main" val="20880605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fade thruBlk="1"/>
  </p:transition>
  <p:hf hdr="0" ftr="0" dt="0"/>
  <p:txStyles>
    <p:titleStyle>
      <a:lvl1pPr algn="l" rtl="0" eaLnBrk="1" fontAlgn="base" hangingPunct="1">
        <a:spcBef>
          <a:spcPct val="0"/>
        </a:spcBef>
        <a:spcAft>
          <a:spcPct val="0"/>
        </a:spcAft>
        <a:defRPr sz="3600" b="1">
          <a:solidFill>
            <a:srgbClr val="00748E"/>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rgbClr val="00748E"/>
          </a:solidFill>
          <a:latin typeface="Georgia" pitchFamily="18" charset="0"/>
        </a:defRPr>
      </a:lvl2pPr>
      <a:lvl3pPr algn="l" rtl="0" eaLnBrk="1" fontAlgn="base" hangingPunct="1">
        <a:spcBef>
          <a:spcPct val="0"/>
        </a:spcBef>
        <a:spcAft>
          <a:spcPct val="0"/>
        </a:spcAft>
        <a:defRPr sz="3600" b="1">
          <a:solidFill>
            <a:srgbClr val="00748E"/>
          </a:solidFill>
          <a:latin typeface="Georgia" pitchFamily="18" charset="0"/>
        </a:defRPr>
      </a:lvl3pPr>
      <a:lvl4pPr algn="l" rtl="0" eaLnBrk="1" fontAlgn="base" hangingPunct="1">
        <a:spcBef>
          <a:spcPct val="0"/>
        </a:spcBef>
        <a:spcAft>
          <a:spcPct val="0"/>
        </a:spcAft>
        <a:defRPr sz="3600" b="1">
          <a:solidFill>
            <a:srgbClr val="00748E"/>
          </a:solidFill>
          <a:latin typeface="Georgia" pitchFamily="18" charset="0"/>
        </a:defRPr>
      </a:lvl4pPr>
      <a:lvl5pPr algn="l" rtl="0" eaLnBrk="1" fontAlgn="base" hangingPunct="1">
        <a:spcBef>
          <a:spcPct val="0"/>
        </a:spcBef>
        <a:spcAft>
          <a:spcPct val="0"/>
        </a:spcAft>
        <a:defRPr sz="3600" b="1">
          <a:solidFill>
            <a:srgbClr val="00748E"/>
          </a:solidFill>
          <a:latin typeface="Georgia" pitchFamily="18" charset="0"/>
        </a:defRPr>
      </a:lvl5pPr>
      <a:lvl6pPr marL="457200" algn="l" rtl="0" eaLnBrk="1" fontAlgn="base" hangingPunct="1">
        <a:spcBef>
          <a:spcPct val="0"/>
        </a:spcBef>
        <a:spcAft>
          <a:spcPct val="0"/>
        </a:spcAft>
        <a:defRPr sz="3600" b="1">
          <a:solidFill>
            <a:srgbClr val="00748E"/>
          </a:solidFill>
          <a:latin typeface="Georgia" pitchFamily="18" charset="0"/>
        </a:defRPr>
      </a:lvl6pPr>
      <a:lvl7pPr marL="914400" algn="l" rtl="0" eaLnBrk="1" fontAlgn="base" hangingPunct="1">
        <a:spcBef>
          <a:spcPct val="0"/>
        </a:spcBef>
        <a:spcAft>
          <a:spcPct val="0"/>
        </a:spcAft>
        <a:defRPr sz="3600" b="1">
          <a:solidFill>
            <a:srgbClr val="00748E"/>
          </a:solidFill>
          <a:latin typeface="Georgia" pitchFamily="18" charset="0"/>
        </a:defRPr>
      </a:lvl7pPr>
      <a:lvl8pPr marL="1371600" algn="l" rtl="0" eaLnBrk="1" fontAlgn="base" hangingPunct="1">
        <a:spcBef>
          <a:spcPct val="0"/>
        </a:spcBef>
        <a:spcAft>
          <a:spcPct val="0"/>
        </a:spcAft>
        <a:defRPr sz="3600" b="1">
          <a:solidFill>
            <a:srgbClr val="00748E"/>
          </a:solidFill>
          <a:latin typeface="Georgia" pitchFamily="18" charset="0"/>
        </a:defRPr>
      </a:lvl8pPr>
      <a:lvl9pPr marL="1828800" algn="l" rtl="0" eaLnBrk="1" fontAlgn="base" hangingPunct="1">
        <a:spcBef>
          <a:spcPct val="0"/>
        </a:spcBef>
        <a:spcAft>
          <a:spcPct val="0"/>
        </a:spcAft>
        <a:defRPr sz="3600" b="1">
          <a:solidFill>
            <a:srgbClr val="00748E"/>
          </a:solidFill>
          <a:latin typeface="Georgia" pitchFamily="18" charset="0"/>
        </a:defRPr>
      </a:lvl9pPr>
    </p:titleStyle>
    <p:bodyStyle>
      <a:lvl1pPr marL="342900" indent="-342900" algn="l" rtl="0" eaLnBrk="1" fontAlgn="base" hangingPunct="1">
        <a:spcBef>
          <a:spcPct val="0"/>
        </a:spcBef>
        <a:spcAft>
          <a:spcPct val="0"/>
        </a:spcAft>
        <a:defRPr sz="2400">
          <a:solidFill>
            <a:srgbClr val="54565B"/>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TradeGothic" pitchFamily="34" charset="0"/>
        </a:defRPr>
      </a:lvl2pPr>
      <a:lvl3pPr marL="1143000" indent="-228600" algn="l" rtl="0" eaLnBrk="1" fontAlgn="base" hangingPunct="1">
        <a:spcBef>
          <a:spcPct val="20000"/>
        </a:spcBef>
        <a:spcAft>
          <a:spcPct val="0"/>
        </a:spcAft>
        <a:buChar char="•"/>
        <a:defRPr sz="2400">
          <a:solidFill>
            <a:schemeClr val="tx1"/>
          </a:solidFill>
          <a:latin typeface="TradeGothic" pitchFamily="34" charset="0"/>
        </a:defRPr>
      </a:lvl3pPr>
      <a:lvl4pPr marL="1600200" indent="-228600" algn="l" rtl="0" eaLnBrk="1" fontAlgn="base" hangingPunct="1">
        <a:spcBef>
          <a:spcPct val="20000"/>
        </a:spcBef>
        <a:spcAft>
          <a:spcPct val="0"/>
        </a:spcAft>
        <a:buChar char="–"/>
        <a:defRPr sz="2000">
          <a:solidFill>
            <a:schemeClr val="tx1"/>
          </a:solidFill>
          <a:latin typeface="TradeGothic" pitchFamily="34" charset="0"/>
        </a:defRPr>
      </a:lvl4pPr>
      <a:lvl5pPr marL="2057400" indent="-228600" algn="l" rtl="0" eaLnBrk="1" fontAlgn="base" hangingPunct="1">
        <a:spcBef>
          <a:spcPct val="20000"/>
        </a:spcBef>
        <a:spcAft>
          <a:spcPct val="0"/>
        </a:spcAft>
        <a:buChar char="»"/>
        <a:defRPr sz="2000">
          <a:solidFill>
            <a:schemeClr val="tx1"/>
          </a:solidFill>
          <a:latin typeface="TradeGothic" pitchFamily="34" charset="0"/>
        </a:defRPr>
      </a:lvl5pPr>
      <a:lvl6pPr marL="2514600" indent="-228600" algn="l" rtl="0" eaLnBrk="1" fontAlgn="base" hangingPunct="1">
        <a:spcBef>
          <a:spcPct val="20000"/>
        </a:spcBef>
        <a:spcAft>
          <a:spcPct val="0"/>
        </a:spcAft>
        <a:buChar char="»"/>
        <a:defRPr sz="2000">
          <a:solidFill>
            <a:schemeClr val="tx1"/>
          </a:solidFill>
          <a:latin typeface="TradeGothic" pitchFamily="34" charset="0"/>
        </a:defRPr>
      </a:lvl6pPr>
      <a:lvl7pPr marL="2971800" indent="-228600" algn="l" rtl="0" eaLnBrk="1" fontAlgn="base" hangingPunct="1">
        <a:spcBef>
          <a:spcPct val="20000"/>
        </a:spcBef>
        <a:spcAft>
          <a:spcPct val="0"/>
        </a:spcAft>
        <a:buChar char="»"/>
        <a:defRPr sz="2000">
          <a:solidFill>
            <a:schemeClr val="tx1"/>
          </a:solidFill>
          <a:latin typeface="TradeGothic" pitchFamily="34" charset="0"/>
        </a:defRPr>
      </a:lvl7pPr>
      <a:lvl8pPr marL="3429000" indent="-228600" algn="l" rtl="0" eaLnBrk="1" fontAlgn="base" hangingPunct="1">
        <a:spcBef>
          <a:spcPct val="20000"/>
        </a:spcBef>
        <a:spcAft>
          <a:spcPct val="0"/>
        </a:spcAft>
        <a:buChar char="»"/>
        <a:defRPr sz="2000">
          <a:solidFill>
            <a:schemeClr val="tx1"/>
          </a:solidFill>
          <a:latin typeface="TradeGothic" pitchFamily="34" charset="0"/>
        </a:defRPr>
      </a:lvl8pPr>
      <a:lvl9pPr marL="3886200" indent="-228600" algn="l" rtl="0" eaLnBrk="1" fontAlgn="base" hangingPunct="1">
        <a:spcBef>
          <a:spcPct val="20000"/>
        </a:spcBef>
        <a:spcAft>
          <a:spcPct val="0"/>
        </a:spcAft>
        <a:buChar char="»"/>
        <a:defRPr sz="2000">
          <a:solidFill>
            <a:schemeClr val="tx1"/>
          </a:solidFill>
          <a:latin typeface="TradeGothic"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5139395-DC11-4F24-9F45-F4D814C02032}"/>
              </a:ext>
            </a:extLst>
          </p:cNvPr>
          <p:cNvSpPr>
            <a:spLocks noGrp="1"/>
          </p:cNvSpPr>
          <p:nvPr>
            <p:ph type="sldNum" sz="quarter" idx="4294967295"/>
          </p:nvPr>
        </p:nvSpPr>
        <p:spPr>
          <a:xfrm>
            <a:off x="9347200" y="6356350"/>
            <a:ext cx="28448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DD0BA8-B96F-4A08-8D9D-4BD08CFA0976}" type="slidenum">
              <a:rPr kumimoji="0" lang="en-US" sz="1200" b="1" i="0" u="none" strike="noStrike" kern="1200" cap="none" spc="0" normalizeH="0" baseline="0" noProof="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1"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05335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 person, standing, holding&#10;&#10;Description automatically generated">
            <a:extLst>
              <a:ext uri="{FF2B5EF4-FFF2-40B4-BE49-F238E27FC236}">
                <a16:creationId xmlns:a16="http://schemas.microsoft.com/office/drawing/2014/main" id="{BD2164BA-2A1C-48F0-B6D9-BE6DFBF7B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271" y="1357532"/>
            <a:ext cx="6348729" cy="5043268"/>
          </a:xfrm>
          <a:prstGeom prst="rect">
            <a:avLst/>
          </a:prstGeom>
        </p:spPr>
      </p:pic>
      <p:sp>
        <p:nvSpPr>
          <p:cNvPr id="79875" name="Rectangle 2"/>
          <p:cNvSpPr>
            <a:spLocks noGrp="1" noChangeArrowheads="1"/>
          </p:cNvSpPr>
          <p:nvPr>
            <p:ph type="title"/>
          </p:nvPr>
        </p:nvSpPr>
        <p:spPr/>
        <p:txBody>
          <a:bodyPr/>
          <a:lstStyle/>
          <a:p>
            <a:r>
              <a:rPr lang="en-US" dirty="0"/>
              <a:t>Debrief</a:t>
            </a:r>
          </a:p>
        </p:txBody>
      </p:sp>
      <p:sp>
        <p:nvSpPr>
          <p:cNvPr id="2" name="Slide Number Placeholder 1">
            <a:extLst>
              <a:ext uri="{FF2B5EF4-FFF2-40B4-BE49-F238E27FC236}">
                <a16:creationId xmlns:a16="http://schemas.microsoft.com/office/drawing/2014/main" id="{AE0F0CDC-F85B-418B-925B-066EFDA7B83B}"/>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80617-E080-4815-ADFA-1F4C4D2310BD}" type="slidenum">
              <a:rPr kumimoji="0" lang="en-US" sz="12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124553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4EE2-BA14-4215-8098-BB4DCCCAF6AB}"/>
              </a:ext>
            </a:extLst>
          </p:cNvPr>
          <p:cNvSpPr>
            <a:spLocks noGrp="1"/>
          </p:cNvSpPr>
          <p:nvPr>
            <p:ph type="title"/>
          </p:nvPr>
        </p:nvSpPr>
        <p:spPr/>
        <p:txBody>
          <a:bodyPr/>
          <a:lstStyle/>
          <a:p>
            <a:r>
              <a:rPr lang="en-US" dirty="0"/>
              <a:t>Reappointment Recap – TJC and HFAP</a:t>
            </a:r>
          </a:p>
        </p:txBody>
      </p:sp>
      <p:sp>
        <p:nvSpPr>
          <p:cNvPr id="4" name="Slide Number Placeholder 3">
            <a:extLst>
              <a:ext uri="{FF2B5EF4-FFF2-40B4-BE49-F238E27FC236}">
                <a16:creationId xmlns:a16="http://schemas.microsoft.com/office/drawing/2014/main" id="{3DA7A6BE-9F14-4963-BD75-8E9F48D65C48}"/>
              </a:ext>
            </a:extLst>
          </p:cNvPr>
          <p:cNvSpPr>
            <a:spLocks noGrp="1"/>
          </p:cNvSpPr>
          <p:nvPr>
            <p:ph type="sldNum" sz="quarter" idx="4"/>
          </p:nvPr>
        </p:nvSpPr>
        <p:spPr/>
        <p:txBody>
          <a:bodyPr/>
          <a:lstStyle/>
          <a:p>
            <a:pPr>
              <a:defRPr/>
            </a:pPr>
            <a:fld id="{7E896F3D-2AC8-422E-8B3A-F694A4BFA790}" type="slidenum">
              <a:rPr lang="en-US" smtClean="0"/>
              <a:pPr>
                <a:defRPr/>
              </a:pPr>
              <a:t>11</a:t>
            </a:fld>
            <a:endParaRPr lang="en-US" dirty="0"/>
          </a:p>
        </p:txBody>
      </p:sp>
      <p:sp>
        <p:nvSpPr>
          <p:cNvPr id="8" name="TextBox 7">
            <a:extLst>
              <a:ext uri="{FF2B5EF4-FFF2-40B4-BE49-F238E27FC236}">
                <a16:creationId xmlns:a16="http://schemas.microsoft.com/office/drawing/2014/main" id="{8B1DD795-7F9A-435C-9D2E-331188EF6230}"/>
              </a:ext>
            </a:extLst>
          </p:cNvPr>
          <p:cNvSpPr txBox="1"/>
          <p:nvPr/>
        </p:nvSpPr>
        <p:spPr>
          <a:xfrm>
            <a:off x="702553" y="1610685"/>
            <a:ext cx="10879847" cy="4832092"/>
          </a:xfrm>
          <a:prstGeom prst="rect">
            <a:avLst/>
          </a:prstGeom>
          <a:noFill/>
          <a:ln>
            <a:noFill/>
          </a:ln>
        </p:spPr>
        <p:txBody>
          <a:bodyPr wrap="square">
            <a:spAutoFit/>
          </a:bodyPr>
          <a:lstStyle/>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Timeframe:  at least every 2 years</a:t>
            </a:r>
          </a:p>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Submit an application that meets requirements</a:t>
            </a:r>
          </a:p>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Applications must include:</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Primary source verification</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CME</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Competency evaluation (related to privileges)</a:t>
            </a:r>
          </a:p>
          <a:p>
            <a:pPr lvl="3"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For LIPs: OPPE/quality monitoring</a:t>
            </a:r>
          </a:p>
          <a:p>
            <a:pPr lvl="3"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Non-LIPs brought to the hospital by LIPs: performance evaluation at same interval as employees in same discipline (TJC)</a:t>
            </a:r>
          </a:p>
          <a:p>
            <a:pPr lvl="3"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Peer recommendations</a:t>
            </a:r>
          </a:p>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Approval process:  same as initial appointment</a:t>
            </a:r>
          </a:p>
        </p:txBody>
      </p:sp>
    </p:spTree>
    <p:custDataLst>
      <p:tags r:id="rId1"/>
    </p:custDataLst>
    <p:extLst>
      <p:ext uri="{BB962C8B-B14F-4D97-AF65-F5344CB8AC3E}">
        <p14:creationId xmlns:p14="http://schemas.microsoft.com/office/powerpoint/2010/main" val="2716903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4EE2-BA14-4215-8098-BB4DCCCAF6AB}"/>
              </a:ext>
            </a:extLst>
          </p:cNvPr>
          <p:cNvSpPr>
            <a:spLocks noGrp="1"/>
          </p:cNvSpPr>
          <p:nvPr>
            <p:ph type="title"/>
          </p:nvPr>
        </p:nvSpPr>
        <p:spPr/>
        <p:txBody>
          <a:bodyPr/>
          <a:lstStyle/>
          <a:p>
            <a:r>
              <a:rPr lang="en-US" dirty="0"/>
              <a:t>Reappointment Recap – DNV</a:t>
            </a:r>
          </a:p>
        </p:txBody>
      </p:sp>
      <p:sp>
        <p:nvSpPr>
          <p:cNvPr id="4" name="Slide Number Placeholder 3">
            <a:extLst>
              <a:ext uri="{FF2B5EF4-FFF2-40B4-BE49-F238E27FC236}">
                <a16:creationId xmlns:a16="http://schemas.microsoft.com/office/drawing/2014/main" id="{3DA7A6BE-9F14-4963-BD75-8E9F48D65C48}"/>
              </a:ext>
            </a:extLst>
          </p:cNvPr>
          <p:cNvSpPr>
            <a:spLocks noGrp="1"/>
          </p:cNvSpPr>
          <p:nvPr>
            <p:ph type="sldNum" sz="quarter" idx="4"/>
          </p:nvPr>
        </p:nvSpPr>
        <p:spPr/>
        <p:txBody>
          <a:bodyPr/>
          <a:lstStyle/>
          <a:p>
            <a:pPr>
              <a:defRPr/>
            </a:pPr>
            <a:fld id="{7E896F3D-2AC8-422E-8B3A-F694A4BFA790}" type="slidenum">
              <a:rPr lang="en-US" smtClean="0"/>
              <a:pPr>
                <a:defRPr/>
              </a:pPr>
              <a:t>12</a:t>
            </a:fld>
            <a:endParaRPr lang="en-US" dirty="0"/>
          </a:p>
        </p:txBody>
      </p:sp>
      <p:sp>
        <p:nvSpPr>
          <p:cNvPr id="8" name="TextBox 7">
            <a:extLst>
              <a:ext uri="{FF2B5EF4-FFF2-40B4-BE49-F238E27FC236}">
                <a16:creationId xmlns:a16="http://schemas.microsoft.com/office/drawing/2014/main" id="{8B1DD795-7F9A-435C-9D2E-331188EF6230}"/>
              </a:ext>
            </a:extLst>
          </p:cNvPr>
          <p:cNvSpPr txBox="1"/>
          <p:nvPr/>
        </p:nvSpPr>
        <p:spPr>
          <a:xfrm>
            <a:off x="702553" y="1164134"/>
            <a:ext cx="10879847" cy="5693866"/>
          </a:xfrm>
          <a:prstGeom prst="rect">
            <a:avLst/>
          </a:prstGeom>
          <a:noFill/>
          <a:ln>
            <a:noFill/>
          </a:ln>
        </p:spPr>
        <p:txBody>
          <a:bodyPr wrap="square">
            <a:spAutoFit/>
          </a:bodyPr>
          <a:lstStyle/>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Timeframe:  3 years, unless defined by State law</a:t>
            </a:r>
          </a:p>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Submit an application that meets requirements</a:t>
            </a:r>
          </a:p>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Applications must include:</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Primary source verification</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Review of involvement in professional liability action</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Receipt of database profiles from NPDB, OIG Medicare/Medicaid exclusions</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CME, at least in part related to their clinical privileges</a:t>
            </a:r>
          </a:p>
          <a:p>
            <a:pPr lvl="2"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Review of individual performance data for variation in benchmark</a:t>
            </a:r>
          </a:p>
          <a:p>
            <a:pPr lvl="3"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Variation shall go to Peer Review for determination of validity, written explanation of findings and, if appropriate, an action plan to include improvement strategies</a:t>
            </a:r>
          </a:p>
          <a:p>
            <a:pPr marL="457200" indent="-457200" fontAlgn="base">
              <a:spcBef>
                <a:spcPct val="0"/>
              </a:spcBef>
              <a:spcAft>
                <a:spcPct val="0"/>
              </a:spcAft>
              <a:buClr>
                <a:srgbClr val="7BC144"/>
              </a:buClr>
              <a:buFont typeface="Arial" pitchFamily="34" charset="0"/>
              <a:buChar char="•"/>
            </a:pPr>
            <a:r>
              <a:rPr lang="en-US" sz="2800" dirty="0">
                <a:solidFill>
                  <a:srgbClr val="595959"/>
                </a:solidFill>
                <a:latin typeface="Calibri" panose="020F0502020204030204" pitchFamily="34" charset="0"/>
                <a:cs typeface="Calibri" panose="020F0502020204030204" pitchFamily="34" charset="0"/>
              </a:rPr>
              <a:t>Approval process:  same as initial appointment</a:t>
            </a:r>
          </a:p>
        </p:txBody>
      </p:sp>
    </p:spTree>
    <p:custDataLst>
      <p:tags r:id="rId1"/>
    </p:custDataLst>
    <p:extLst>
      <p:ext uri="{BB962C8B-B14F-4D97-AF65-F5344CB8AC3E}">
        <p14:creationId xmlns:p14="http://schemas.microsoft.com/office/powerpoint/2010/main" val="289750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3DB3-9E48-478B-9E29-E130D57B0073}"/>
              </a:ext>
            </a:extLst>
          </p:cNvPr>
          <p:cNvSpPr>
            <a:spLocks noGrp="1"/>
          </p:cNvSpPr>
          <p:nvPr>
            <p:ph type="title"/>
          </p:nvPr>
        </p:nvSpPr>
        <p:spPr/>
        <p:txBody>
          <a:bodyPr/>
          <a:lstStyle/>
          <a:p>
            <a:r>
              <a:rPr lang="en-US" dirty="0"/>
              <a:t>Recredentialing Recap – AAAHC</a:t>
            </a:r>
          </a:p>
        </p:txBody>
      </p:sp>
      <p:sp>
        <p:nvSpPr>
          <p:cNvPr id="3" name="Content Placeholder 2">
            <a:extLst>
              <a:ext uri="{FF2B5EF4-FFF2-40B4-BE49-F238E27FC236}">
                <a16:creationId xmlns:a16="http://schemas.microsoft.com/office/drawing/2014/main" id="{C5B0F831-5CC9-45B6-8134-B76B1AE01084}"/>
              </a:ext>
            </a:extLst>
          </p:cNvPr>
          <p:cNvSpPr>
            <a:spLocks noGrp="1"/>
          </p:cNvSpPr>
          <p:nvPr>
            <p:ph idx="1"/>
          </p:nvPr>
        </p:nvSpPr>
        <p:spPr/>
        <p:txBody>
          <a:bodyPr/>
          <a:lstStyle/>
          <a:p>
            <a:pPr>
              <a:buClr>
                <a:srgbClr val="7BC144"/>
              </a:buClr>
            </a:pPr>
            <a:r>
              <a:rPr lang="en-US" dirty="0">
                <a:solidFill>
                  <a:srgbClr val="595959"/>
                </a:solidFill>
              </a:rPr>
              <a:t>Timeframe: 3 years, or as required by State law or organizational policy</a:t>
            </a:r>
          </a:p>
          <a:p>
            <a:pPr>
              <a:buClr>
                <a:srgbClr val="7BC144"/>
              </a:buClr>
            </a:pPr>
            <a:r>
              <a:rPr lang="en-US" sz="2800" dirty="0">
                <a:solidFill>
                  <a:srgbClr val="595959"/>
                </a:solidFill>
                <a:latin typeface="Calibri" panose="020F0502020204030204" pitchFamily="34" charset="0"/>
              </a:rPr>
              <a:t>Must submit application that meets specific requirements</a:t>
            </a:r>
          </a:p>
          <a:p>
            <a:pPr>
              <a:buClr>
                <a:srgbClr val="7BC144"/>
              </a:buClr>
            </a:pPr>
            <a:r>
              <a:rPr lang="en-US" sz="2800" dirty="0">
                <a:solidFill>
                  <a:srgbClr val="595959"/>
                </a:solidFill>
                <a:latin typeface="Calibri" panose="020F0502020204030204" pitchFamily="34" charset="0"/>
              </a:rPr>
              <a:t>Scope of practitioners recredentialed are defined in policies and procedures</a:t>
            </a:r>
          </a:p>
          <a:p>
            <a:pPr>
              <a:buClr>
                <a:srgbClr val="7BC144"/>
              </a:buClr>
            </a:pPr>
            <a:r>
              <a:rPr lang="en-US" sz="2800" dirty="0">
                <a:solidFill>
                  <a:srgbClr val="595959"/>
                </a:solidFill>
                <a:latin typeface="Calibri" panose="020F0502020204030204" pitchFamily="34" charset="0"/>
              </a:rPr>
              <a:t>Applications must include:</a:t>
            </a:r>
          </a:p>
          <a:p>
            <a:pPr lvl="1">
              <a:buClr>
                <a:srgbClr val="7BC144"/>
              </a:buClr>
            </a:pPr>
            <a:r>
              <a:rPr lang="en-US" dirty="0">
                <a:solidFill>
                  <a:srgbClr val="595959"/>
                </a:solidFill>
                <a:latin typeface="Calibri" panose="020F0502020204030204" pitchFamily="34" charset="0"/>
              </a:rPr>
              <a:t>Updated personal information, c</a:t>
            </a:r>
            <a:r>
              <a:rPr lang="en-US" dirty="0">
                <a:solidFill>
                  <a:srgbClr val="595959"/>
                </a:solidFill>
              </a:rPr>
              <a:t>ompleted disclosure questions and dated signature of applicant</a:t>
            </a:r>
          </a:p>
          <a:p>
            <a:pPr lvl="1">
              <a:buClr>
                <a:srgbClr val="7BC144"/>
              </a:buClr>
            </a:pPr>
            <a:r>
              <a:rPr lang="en-US" dirty="0">
                <a:solidFill>
                  <a:srgbClr val="595959"/>
                </a:solidFill>
                <a:latin typeface="Calibri" panose="020F0502020204030204" pitchFamily="34" charset="0"/>
              </a:rPr>
              <a:t>Primary or secondary source verification</a:t>
            </a:r>
            <a:endParaRPr lang="en-US" dirty="0">
              <a:solidFill>
                <a:srgbClr val="595959"/>
              </a:solidFill>
            </a:endParaRPr>
          </a:p>
          <a:p>
            <a:pPr lvl="1">
              <a:buClr>
                <a:srgbClr val="7BC144"/>
              </a:buClr>
            </a:pPr>
            <a:r>
              <a:rPr lang="en-US" dirty="0">
                <a:solidFill>
                  <a:srgbClr val="595959"/>
                </a:solidFill>
              </a:rPr>
              <a:t>Peer references and/or peer review activities and results</a:t>
            </a:r>
          </a:p>
          <a:p>
            <a:pPr>
              <a:buClr>
                <a:srgbClr val="7BC144"/>
              </a:buClr>
            </a:pPr>
            <a:r>
              <a:rPr lang="en-US" sz="2800" dirty="0">
                <a:solidFill>
                  <a:srgbClr val="595959"/>
                </a:solidFill>
                <a:latin typeface="Calibri" panose="020F0502020204030204" pitchFamily="34" charset="0"/>
              </a:rPr>
              <a:t>Approval process is same as initial application </a:t>
            </a:r>
          </a:p>
          <a:p>
            <a:pPr>
              <a:buFont typeface="Symbol" panose="05050102010706020507" pitchFamily="18" charset="2"/>
              <a:buChar char="·"/>
            </a:pPr>
            <a:endParaRPr lang="en-US" sz="2800" dirty="0">
              <a:solidFill>
                <a:srgbClr val="595959"/>
              </a:solidFill>
              <a:latin typeface="Calibri" panose="020F0502020204030204" pitchFamily="34" charset="0"/>
            </a:endParaRPr>
          </a:p>
          <a:p>
            <a:pPr>
              <a:buFont typeface="Symbol" panose="05050102010706020507" pitchFamily="18" charset="2"/>
              <a:buChar char="·"/>
            </a:pPr>
            <a:endParaRPr lang="en-US" sz="1200" dirty="0">
              <a:solidFill>
                <a:prstClr val="black"/>
              </a:solidFill>
              <a:latin typeface="Microsoft Sans Serif"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895E23D-E8A5-410A-AD95-EB5C054793DE}"/>
              </a:ext>
            </a:extLst>
          </p:cNvPr>
          <p:cNvSpPr>
            <a:spLocks noGrp="1"/>
          </p:cNvSpPr>
          <p:nvPr>
            <p:ph type="sldNum" sz="quarter" idx="4"/>
          </p:nvPr>
        </p:nvSpPr>
        <p:spPr/>
        <p:txBody>
          <a:bodyPr/>
          <a:lstStyle/>
          <a:p>
            <a:pPr>
              <a:defRPr/>
            </a:pPr>
            <a:fld id="{7E896F3D-2AC8-422E-8B3A-F694A4BFA790}" type="slidenum">
              <a:rPr lang="en-US" smtClean="0"/>
              <a:pPr>
                <a:defRPr/>
              </a:pPr>
              <a:t>13</a:t>
            </a:fld>
            <a:endParaRPr lang="en-US" dirty="0"/>
          </a:p>
        </p:txBody>
      </p:sp>
    </p:spTree>
    <p:custDataLst>
      <p:tags r:id="rId1"/>
    </p:custDataLst>
    <p:extLst>
      <p:ext uri="{BB962C8B-B14F-4D97-AF65-F5344CB8AC3E}">
        <p14:creationId xmlns:p14="http://schemas.microsoft.com/office/powerpoint/2010/main" val="770704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3DB3-9E48-478B-9E29-E130D57B0073}"/>
              </a:ext>
            </a:extLst>
          </p:cNvPr>
          <p:cNvSpPr>
            <a:spLocks noGrp="1"/>
          </p:cNvSpPr>
          <p:nvPr>
            <p:ph type="title"/>
          </p:nvPr>
        </p:nvSpPr>
        <p:spPr/>
        <p:txBody>
          <a:bodyPr/>
          <a:lstStyle/>
          <a:p>
            <a:r>
              <a:rPr lang="en-US" dirty="0"/>
              <a:t>Recredentialing Recap – NCQA and URAC</a:t>
            </a:r>
          </a:p>
        </p:txBody>
      </p:sp>
      <p:sp>
        <p:nvSpPr>
          <p:cNvPr id="3" name="Content Placeholder 2">
            <a:extLst>
              <a:ext uri="{FF2B5EF4-FFF2-40B4-BE49-F238E27FC236}">
                <a16:creationId xmlns:a16="http://schemas.microsoft.com/office/drawing/2014/main" id="{C5B0F831-5CC9-45B6-8134-B76B1AE01084}"/>
              </a:ext>
            </a:extLst>
          </p:cNvPr>
          <p:cNvSpPr>
            <a:spLocks noGrp="1"/>
          </p:cNvSpPr>
          <p:nvPr>
            <p:ph idx="1"/>
          </p:nvPr>
        </p:nvSpPr>
        <p:spPr/>
        <p:txBody>
          <a:bodyPr/>
          <a:lstStyle/>
          <a:p>
            <a:pPr>
              <a:buClr>
                <a:srgbClr val="7BC144"/>
              </a:buClr>
            </a:pPr>
            <a:r>
              <a:rPr lang="en-US" dirty="0">
                <a:solidFill>
                  <a:srgbClr val="595959"/>
                </a:solidFill>
              </a:rPr>
              <a:t>Timeframe: 3 years</a:t>
            </a:r>
          </a:p>
          <a:p>
            <a:pPr>
              <a:buClr>
                <a:srgbClr val="7BC144"/>
              </a:buClr>
            </a:pPr>
            <a:r>
              <a:rPr lang="en-US" sz="2800" dirty="0">
                <a:solidFill>
                  <a:srgbClr val="595959"/>
                </a:solidFill>
                <a:latin typeface="Calibri" panose="020F0502020204030204" pitchFamily="34" charset="0"/>
              </a:rPr>
              <a:t>Must submit application that meets specific requirements</a:t>
            </a:r>
          </a:p>
          <a:p>
            <a:pPr>
              <a:buClr>
                <a:srgbClr val="7BC144"/>
              </a:buClr>
            </a:pPr>
            <a:r>
              <a:rPr lang="en-US" sz="2800" dirty="0">
                <a:solidFill>
                  <a:srgbClr val="595959"/>
                </a:solidFill>
                <a:latin typeface="Calibri" panose="020F0502020204030204" pitchFamily="34" charset="0"/>
              </a:rPr>
              <a:t>Scope of practitioners recredentialed are defined in policies and procedures</a:t>
            </a:r>
          </a:p>
          <a:p>
            <a:pPr>
              <a:buClr>
                <a:srgbClr val="7BC144"/>
              </a:buClr>
            </a:pPr>
            <a:r>
              <a:rPr lang="en-US" sz="2800" dirty="0">
                <a:solidFill>
                  <a:srgbClr val="595959"/>
                </a:solidFill>
                <a:latin typeface="Calibri" panose="020F0502020204030204" pitchFamily="34" charset="0"/>
              </a:rPr>
              <a:t>Primary source verification of non-static </a:t>
            </a:r>
            <a:r>
              <a:rPr lang="en-US" dirty="0">
                <a:solidFill>
                  <a:srgbClr val="595959"/>
                </a:solidFill>
              </a:rPr>
              <a:t>credentials</a:t>
            </a:r>
          </a:p>
          <a:p>
            <a:pPr>
              <a:buClr>
                <a:srgbClr val="7BC144"/>
              </a:buClr>
            </a:pPr>
            <a:r>
              <a:rPr lang="en-US" sz="2800" dirty="0">
                <a:solidFill>
                  <a:srgbClr val="595959"/>
                </a:solidFill>
                <a:latin typeface="Calibri" panose="020F0502020204030204" pitchFamily="34" charset="0"/>
              </a:rPr>
              <a:t>Approval process is same as initial application </a:t>
            </a:r>
          </a:p>
          <a:p>
            <a:pPr>
              <a:buFont typeface="Symbol" panose="05050102010706020507" pitchFamily="18" charset="2"/>
              <a:buChar char="·"/>
            </a:pPr>
            <a:endParaRPr lang="en-US" sz="2800" dirty="0">
              <a:solidFill>
                <a:srgbClr val="595959"/>
              </a:solidFill>
              <a:latin typeface="Calibri" panose="020F0502020204030204" pitchFamily="34" charset="0"/>
            </a:endParaRPr>
          </a:p>
          <a:p>
            <a:pPr>
              <a:buFont typeface="Symbol" panose="05050102010706020507" pitchFamily="18" charset="2"/>
              <a:buChar char="·"/>
            </a:pPr>
            <a:endParaRPr lang="en-US" sz="1200" dirty="0">
              <a:solidFill>
                <a:prstClr val="black"/>
              </a:solidFill>
              <a:latin typeface="Microsoft Sans Serif"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895E23D-E8A5-410A-AD95-EB5C054793DE}"/>
              </a:ext>
            </a:extLst>
          </p:cNvPr>
          <p:cNvSpPr>
            <a:spLocks noGrp="1"/>
          </p:cNvSpPr>
          <p:nvPr>
            <p:ph type="sldNum" sz="quarter" idx="4"/>
          </p:nvPr>
        </p:nvSpPr>
        <p:spPr/>
        <p:txBody>
          <a:bodyPr/>
          <a:lstStyle/>
          <a:p>
            <a:pPr>
              <a:defRPr/>
            </a:pPr>
            <a:fld id="{7E896F3D-2AC8-422E-8B3A-F694A4BFA790}"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1100745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62AA45-2C9B-4EB8-8A33-473BE0CE8F47}"/>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8275162" y="3548034"/>
            <a:ext cx="3916838" cy="3045655"/>
          </a:xfrm>
          <a:prstGeom prst="rect">
            <a:avLst/>
          </a:prstGeom>
        </p:spPr>
      </p:pic>
      <p:sp>
        <p:nvSpPr>
          <p:cNvPr id="2" name="Title 1">
            <a:extLst>
              <a:ext uri="{FF2B5EF4-FFF2-40B4-BE49-F238E27FC236}">
                <a16:creationId xmlns:a16="http://schemas.microsoft.com/office/drawing/2014/main" id="{A502EFEE-DE1E-411C-9E82-D2CD54D08CF6}"/>
              </a:ext>
            </a:extLst>
          </p:cNvPr>
          <p:cNvSpPr>
            <a:spLocks noGrp="1"/>
          </p:cNvSpPr>
          <p:nvPr>
            <p:ph type="title"/>
          </p:nvPr>
        </p:nvSpPr>
        <p:spPr/>
        <p:txBody>
          <a:bodyPr/>
          <a:lstStyle/>
          <a:p>
            <a:r>
              <a:rPr lang="en-US" dirty="0"/>
              <a:t>Activity 2.7: Reappointment/Recredentialing</a:t>
            </a:r>
          </a:p>
        </p:txBody>
      </p:sp>
      <p:sp>
        <p:nvSpPr>
          <p:cNvPr id="3" name="Content Placeholder 2">
            <a:extLst>
              <a:ext uri="{FF2B5EF4-FFF2-40B4-BE49-F238E27FC236}">
                <a16:creationId xmlns:a16="http://schemas.microsoft.com/office/drawing/2014/main" id="{26238C24-E761-4D79-9696-578551C83856}"/>
              </a:ext>
            </a:extLst>
          </p:cNvPr>
          <p:cNvSpPr>
            <a:spLocks noGrp="1"/>
          </p:cNvSpPr>
          <p:nvPr>
            <p:ph idx="1"/>
          </p:nvPr>
        </p:nvSpPr>
        <p:spPr/>
        <p:txBody>
          <a:bodyPr/>
          <a:lstStyle/>
          <a:p>
            <a:pPr marL="0" indent="0">
              <a:lnSpc>
                <a:spcPct val="90000"/>
              </a:lnSpc>
              <a:spcAft>
                <a:spcPts val="600"/>
              </a:spcAft>
              <a:buNone/>
            </a:pPr>
            <a:r>
              <a:rPr lang="en-US" sz="2400" b="1" kern="0" dirty="0"/>
              <a:t>Review the assigned scenario and outline a step-by-step plan to address the issue.</a:t>
            </a:r>
          </a:p>
          <a:p>
            <a:pPr marL="0" indent="0">
              <a:lnSpc>
                <a:spcPct val="90000"/>
              </a:lnSpc>
              <a:spcAft>
                <a:spcPts val="600"/>
              </a:spcAft>
            </a:pPr>
            <a:endParaRPr lang="en-US" sz="2400" b="1" kern="0" dirty="0"/>
          </a:p>
          <a:p>
            <a:pPr marL="0" indent="0">
              <a:lnSpc>
                <a:spcPct val="90000"/>
              </a:lnSpc>
              <a:spcAft>
                <a:spcPts val="600"/>
              </a:spcAft>
              <a:buNone/>
            </a:pPr>
            <a:r>
              <a:rPr lang="en-US" sz="2400" b="1" kern="0" dirty="0"/>
              <a:t>Instructions:</a:t>
            </a:r>
          </a:p>
          <a:p>
            <a:pPr marL="342900" indent="-342900">
              <a:lnSpc>
                <a:spcPct val="90000"/>
              </a:lnSpc>
              <a:spcAft>
                <a:spcPts val="600"/>
              </a:spcAft>
              <a:buClr>
                <a:srgbClr val="00929F"/>
              </a:buClr>
              <a:buFont typeface="Arial" panose="020B0604020202020204" pitchFamily="34" charset="0"/>
              <a:buChar char="•"/>
            </a:pPr>
            <a:r>
              <a:rPr lang="en-US" sz="2400" kern="0" dirty="0"/>
              <a:t>You will be placed in a virtual breakout group of 4-5</a:t>
            </a:r>
          </a:p>
          <a:p>
            <a:pPr marL="342900" indent="-342900">
              <a:lnSpc>
                <a:spcPct val="90000"/>
              </a:lnSpc>
              <a:spcAft>
                <a:spcPts val="600"/>
              </a:spcAft>
              <a:buClr>
                <a:srgbClr val="00929F"/>
              </a:buClr>
              <a:buFont typeface="Arial" panose="020B0604020202020204" pitchFamily="34" charset="0"/>
              <a:buChar char="•"/>
            </a:pPr>
            <a:r>
              <a:rPr lang="en-US" sz="2400" kern="0" dirty="0"/>
              <a:t>To join the virtual breakout, you must select “yes”</a:t>
            </a:r>
          </a:p>
          <a:p>
            <a:pPr marL="342900" indent="-342900">
              <a:lnSpc>
                <a:spcPct val="90000"/>
              </a:lnSpc>
              <a:spcAft>
                <a:spcPts val="600"/>
              </a:spcAft>
              <a:buClr>
                <a:srgbClr val="00929F"/>
              </a:buClr>
              <a:buFont typeface="Arial" panose="020B0604020202020204" pitchFamily="34" charset="0"/>
              <a:buChar char="•"/>
            </a:pPr>
            <a:r>
              <a:rPr lang="en-US" sz="2400" dirty="0"/>
              <a:t>10</a:t>
            </a:r>
            <a:r>
              <a:rPr lang="en-US" sz="2400" kern="0" dirty="0"/>
              <a:t> minutes</a:t>
            </a:r>
          </a:p>
          <a:p>
            <a:pPr marL="0" indent="0">
              <a:lnSpc>
                <a:spcPct val="90000"/>
              </a:lnSpc>
              <a:spcAft>
                <a:spcPts val="600"/>
              </a:spcAft>
            </a:pPr>
            <a:endParaRPr lang="en-US" sz="2400" kern="0" dirty="0"/>
          </a:p>
        </p:txBody>
      </p:sp>
      <p:sp>
        <p:nvSpPr>
          <p:cNvPr id="4" name="Slide Number Placeholder 3">
            <a:extLst>
              <a:ext uri="{FF2B5EF4-FFF2-40B4-BE49-F238E27FC236}">
                <a16:creationId xmlns:a16="http://schemas.microsoft.com/office/drawing/2014/main" id="{BCF0674E-5FE8-4EB2-985B-EB2A8C4817FE}"/>
              </a:ext>
            </a:extLst>
          </p:cNvPr>
          <p:cNvSpPr>
            <a:spLocks noGrp="1"/>
          </p:cNvSpPr>
          <p:nvPr>
            <p:ph type="sldNum" sz="quarter" idx="4"/>
          </p:nvPr>
        </p:nvSpPr>
        <p:spPr/>
        <p:txBody>
          <a:bodyPr/>
          <a:lstStyle/>
          <a:p>
            <a:pPr>
              <a:defRPr/>
            </a:pPr>
            <a:fld id="{7E896F3D-2AC8-422E-8B3A-F694A4BFA790}" type="slidenum">
              <a:rPr lang="en-US" smtClean="0"/>
              <a:pPr>
                <a:defRPr/>
              </a:pPr>
              <a:t>15</a:t>
            </a:fld>
            <a:endParaRPr lang="en-US" dirty="0"/>
          </a:p>
        </p:txBody>
      </p:sp>
      <p:pic>
        <p:nvPicPr>
          <p:cNvPr id="6" name="Picture 2">
            <a:extLst>
              <a:ext uri="{FF2B5EF4-FFF2-40B4-BE49-F238E27FC236}">
                <a16:creationId xmlns:a16="http://schemas.microsoft.com/office/drawing/2014/main" id="{10606AF2-5220-4C91-A064-1BAC0B985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0822" y="5450826"/>
            <a:ext cx="857250" cy="85725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a:extLst>
              <a:ext uri="{FF2B5EF4-FFF2-40B4-BE49-F238E27FC236}">
                <a16:creationId xmlns:a16="http://schemas.microsoft.com/office/drawing/2014/main" id="{5F18C316-48B4-4514-B6AC-83B6263397CE}"/>
              </a:ext>
            </a:extLst>
          </p:cNvPr>
          <p:cNvSpPr txBox="1"/>
          <p:nvPr/>
        </p:nvSpPr>
        <p:spPr>
          <a:xfrm>
            <a:off x="11310732" y="5870001"/>
            <a:ext cx="960269" cy="369332"/>
          </a:xfrm>
          <a:prstGeom prst="rect">
            <a:avLst/>
          </a:prstGeom>
          <a:noFill/>
          <a:ln>
            <a:noFill/>
          </a:ln>
        </p:spPr>
        <p:txBody>
          <a:bodyPr wrap="square" rtlCol="0">
            <a:spAutoFit/>
          </a:bodyPr>
          <a:lstStyle/>
          <a:p>
            <a:r>
              <a:rPr lang="en-US" dirty="0" smtClean="0">
                <a:solidFill>
                  <a:srgbClr val="006E7A"/>
                </a:solidFill>
                <a:latin typeface="Calibri" panose="020F0502020204030204" pitchFamily="34" charset="0"/>
                <a:cs typeface="Calibri" panose="020F0502020204030204" pitchFamily="34" charset="0"/>
              </a:rPr>
              <a:t>48</a:t>
            </a:r>
            <a:endParaRPr lang="en-US" dirty="0">
              <a:solidFill>
                <a:srgbClr val="006E7A"/>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22540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 person, standing, holding&#10;&#10;Description automatically generated">
            <a:extLst>
              <a:ext uri="{FF2B5EF4-FFF2-40B4-BE49-F238E27FC236}">
                <a16:creationId xmlns:a16="http://schemas.microsoft.com/office/drawing/2014/main" id="{BD2164BA-2A1C-48F0-B6D9-BE6DFBF7B2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3271" y="1357532"/>
            <a:ext cx="6348729" cy="5043268"/>
          </a:xfrm>
          <a:prstGeom prst="rect">
            <a:avLst/>
          </a:prstGeom>
        </p:spPr>
      </p:pic>
      <p:sp>
        <p:nvSpPr>
          <p:cNvPr id="79875" name="Rectangle 2"/>
          <p:cNvSpPr>
            <a:spLocks noGrp="1" noChangeArrowheads="1"/>
          </p:cNvSpPr>
          <p:nvPr>
            <p:ph type="title"/>
          </p:nvPr>
        </p:nvSpPr>
        <p:spPr/>
        <p:txBody>
          <a:bodyPr/>
          <a:lstStyle/>
          <a:p>
            <a:r>
              <a:rPr lang="en-US" dirty="0"/>
              <a:t>Debrief</a:t>
            </a:r>
          </a:p>
        </p:txBody>
      </p:sp>
      <p:sp>
        <p:nvSpPr>
          <p:cNvPr id="2" name="Slide Number Placeholder 1">
            <a:extLst>
              <a:ext uri="{FF2B5EF4-FFF2-40B4-BE49-F238E27FC236}">
                <a16:creationId xmlns:a16="http://schemas.microsoft.com/office/drawing/2014/main" id="{AE0F0CDC-F85B-418B-925B-066EFDA7B83B}"/>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D80617-E080-4815-ADFA-1F4C4D2310BD}" type="slidenum">
              <a:rPr kumimoji="0" lang="en-US" sz="1200" b="1"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270005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B0B77AB4-564C-48C1-A053-997443CB0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972" y="1494226"/>
            <a:ext cx="7333428" cy="5227250"/>
          </a:xfrm>
          <a:prstGeom prst="rect">
            <a:avLst/>
          </a:prstGeom>
        </p:spPr>
      </p:pic>
      <p:sp>
        <p:nvSpPr>
          <p:cNvPr id="2" name="Title 1">
            <a:extLst>
              <a:ext uri="{FF2B5EF4-FFF2-40B4-BE49-F238E27FC236}">
                <a16:creationId xmlns:a16="http://schemas.microsoft.com/office/drawing/2014/main" id="{CB431B94-C72A-4E6C-8FD2-478454897935}"/>
              </a:ext>
            </a:extLst>
          </p:cNvPr>
          <p:cNvSpPr>
            <a:spLocks noGrp="1"/>
          </p:cNvSpPr>
          <p:nvPr>
            <p:ph type="title"/>
          </p:nvPr>
        </p:nvSpPr>
        <p:spPr/>
        <p:txBody>
          <a:bodyPr/>
          <a:lstStyle/>
          <a:p>
            <a:r>
              <a:rPr lang="en-US" dirty="0"/>
              <a:t>Open Q&amp;A</a:t>
            </a:r>
          </a:p>
        </p:txBody>
      </p:sp>
      <p:sp>
        <p:nvSpPr>
          <p:cNvPr id="4" name="Slide Number Placeholder 3">
            <a:extLst>
              <a:ext uri="{FF2B5EF4-FFF2-40B4-BE49-F238E27FC236}">
                <a16:creationId xmlns:a16="http://schemas.microsoft.com/office/drawing/2014/main" id="{FE373EDC-FDB0-48F2-B31C-015193828B8E}"/>
              </a:ext>
            </a:extLst>
          </p:cNvPr>
          <p:cNvSpPr>
            <a:spLocks noGrp="1"/>
          </p:cNvSpPr>
          <p:nvPr>
            <p:ph type="sldNum" sz="quarter" idx="4"/>
          </p:nvPr>
        </p:nvSpPr>
        <p:spPr/>
        <p:txBody>
          <a:bodyPr/>
          <a:lstStyle/>
          <a:p>
            <a:pPr>
              <a:defRPr/>
            </a:pPr>
            <a:fld id="{7E896F3D-2AC8-422E-8B3A-F694A4BFA790}" type="slidenum">
              <a:rPr lang="en-US" smtClean="0"/>
              <a:pPr>
                <a:defRPr/>
              </a:pPr>
              <a:t>17</a:t>
            </a:fld>
            <a:endParaRPr lang="en-US" dirty="0"/>
          </a:p>
        </p:txBody>
      </p:sp>
    </p:spTree>
    <p:custDataLst>
      <p:tags r:id="rId1"/>
    </p:custDataLst>
    <p:extLst>
      <p:ext uri="{BB962C8B-B14F-4D97-AF65-F5344CB8AC3E}">
        <p14:creationId xmlns:p14="http://schemas.microsoft.com/office/powerpoint/2010/main" val="3305654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r>
              <a:rPr lang="en-US" dirty="0"/>
              <a:t>Week 2</a:t>
            </a:r>
          </a:p>
        </p:txBody>
      </p:sp>
      <p:sp>
        <p:nvSpPr>
          <p:cNvPr id="2" name="Subtitle 1"/>
          <p:cNvSpPr>
            <a:spLocks noGrp="1"/>
          </p:cNvSpPr>
          <p:nvPr>
            <p:ph type="subTitle" idx="1"/>
          </p:nvPr>
        </p:nvSpPr>
        <p:spPr/>
        <p:txBody>
          <a:bodyPr/>
          <a:lstStyle/>
          <a:p>
            <a:r>
              <a:rPr lang="en-US" dirty="0"/>
              <a:t>Privileging and Recredentialing</a:t>
            </a:r>
          </a:p>
        </p:txBody>
      </p:sp>
      <p:sp>
        <p:nvSpPr>
          <p:cNvPr id="3" name="Slide Number Placeholder 2">
            <a:extLst>
              <a:ext uri="{FF2B5EF4-FFF2-40B4-BE49-F238E27FC236}">
                <a16:creationId xmlns:a16="http://schemas.microsoft.com/office/drawing/2014/main" id="{30044C3E-9A3F-4236-8CEE-5A3579A09039}"/>
              </a:ext>
            </a:extLst>
          </p:cNvPr>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DD0BA8-B96F-4A08-8D9D-4BD08CFA0976}" type="slidenum">
              <a:rPr kumimoji="0" lang="en-US" sz="1200" b="1" i="0" u="none" strike="noStrike" kern="1200" cap="none" spc="0" normalizeH="0" baseline="0" noProof="0">
                <a:ln>
                  <a:noFill/>
                </a:ln>
                <a:solidFill>
                  <a:srgbClr val="000000">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23556" name="AutoShape 3"/>
          <p:cNvSpPr>
            <a:spLocks noChangeAspect="1" noChangeArrowheads="1" noTextEdit="1"/>
          </p:cNvSpPr>
          <p:nvPr/>
        </p:nvSpPr>
        <p:spPr bwMode="auto">
          <a:xfrm>
            <a:off x="6248400" y="990600"/>
            <a:ext cx="3886200" cy="37988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3798941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D8C146F-46B5-431A-8C43-1D216FACCE1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FD309-8C86-45A7-9C07-1E0E64623B4F}" type="slidenum">
              <a:rPr kumimoji="0" lang="en-US" sz="1200" b="1" i="0" u="none" strike="noStrike" kern="1200" cap="none" spc="0" normalizeH="0" baseline="0" noProof="0" smtClean="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srgbClr val="000000"/>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A9427305-4008-4E8E-BE4B-55CD57464964}"/>
              </a:ext>
            </a:extLst>
          </p:cNvPr>
          <p:cNvSpPr/>
          <p:nvPr/>
        </p:nvSpPr>
        <p:spPr>
          <a:xfrm>
            <a:off x="812800" y="1709220"/>
            <a:ext cx="4959939" cy="4647133"/>
          </a:xfrm>
          <a:prstGeom prst="rect">
            <a:avLst/>
          </a:prstGeom>
          <a:solidFill>
            <a:srgbClr val="0092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13" name="Title 6">
            <a:extLst>
              <a:ext uri="{FF2B5EF4-FFF2-40B4-BE49-F238E27FC236}">
                <a16:creationId xmlns:a16="http://schemas.microsoft.com/office/drawing/2014/main" id="{1770902F-D5D5-43B4-A07F-AC01CA196927}"/>
              </a:ext>
            </a:extLst>
          </p:cNvPr>
          <p:cNvSpPr txBox="1">
            <a:spLocks/>
          </p:cNvSpPr>
          <p:nvPr/>
        </p:nvSpPr>
        <p:spPr bwMode="auto">
          <a:xfrm>
            <a:off x="812800" y="337082"/>
            <a:ext cx="10769600" cy="484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rgbClr val="00748E"/>
                </a:solidFill>
                <a:latin typeface="+mn-lt"/>
                <a:ea typeface="+mj-ea"/>
                <a:cs typeface="+mj-cs"/>
              </a:defRPr>
            </a:lvl1pPr>
            <a:lvl2pPr algn="l" rtl="0" eaLnBrk="1" fontAlgn="base" hangingPunct="1">
              <a:spcBef>
                <a:spcPct val="0"/>
              </a:spcBef>
              <a:spcAft>
                <a:spcPct val="0"/>
              </a:spcAft>
              <a:defRPr sz="3600" b="1">
                <a:solidFill>
                  <a:srgbClr val="00748E"/>
                </a:solidFill>
                <a:latin typeface="Georgia" pitchFamily="18" charset="0"/>
              </a:defRPr>
            </a:lvl2pPr>
            <a:lvl3pPr algn="l" rtl="0" eaLnBrk="1" fontAlgn="base" hangingPunct="1">
              <a:spcBef>
                <a:spcPct val="0"/>
              </a:spcBef>
              <a:spcAft>
                <a:spcPct val="0"/>
              </a:spcAft>
              <a:defRPr sz="3600" b="1">
                <a:solidFill>
                  <a:srgbClr val="00748E"/>
                </a:solidFill>
                <a:latin typeface="Georgia" pitchFamily="18" charset="0"/>
              </a:defRPr>
            </a:lvl3pPr>
            <a:lvl4pPr algn="l" rtl="0" eaLnBrk="1" fontAlgn="base" hangingPunct="1">
              <a:spcBef>
                <a:spcPct val="0"/>
              </a:spcBef>
              <a:spcAft>
                <a:spcPct val="0"/>
              </a:spcAft>
              <a:defRPr sz="3600" b="1">
                <a:solidFill>
                  <a:srgbClr val="00748E"/>
                </a:solidFill>
                <a:latin typeface="Georgia" pitchFamily="18" charset="0"/>
              </a:defRPr>
            </a:lvl4pPr>
            <a:lvl5pPr algn="l" rtl="0" eaLnBrk="1" fontAlgn="base" hangingPunct="1">
              <a:spcBef>
                <a:spcPct val="0"/>
              </a:spcBef>
              <a:spcAft>
                <a:spcPct val="0"/>
              </a:spcAft>
              <a:defRPr sz="3600" b="1">
                <a:solidFill>
                  <a:srgbClr val="00748E"/>
                </a:solidFill>
                <a:latin typeface="Georgia" pitchFamily="18" charset="0"/>
              </a:defRPr>
            </a:lvl5pPr>
            <a:lvl6pPr marL="457200" algn="l" rtl="0" eaLnBrk="1" fontAlgn="base" hangingPunct="1">
              <a:spcBef>
                <a:spcPct val="0"/>
              </a:spcBef>
              <a:spcAft>
                <a:spcPct val="0"/>
              </a:spcAft>
              <a:defRPr sz="3600" b="1">
                <a:solidFill>
                  <a:srgbClr val="00748E"/>
                </a:solidFill>
                <a:latin typeface="Georgia" pitchFamily="18" charset="0"/>
              </a:defRPr>
            </a:lvl6pPr>
            <a:lvl7pPr marL="914400" algn="l" rtl="0" eaLnBrk="1" fontAlgn="base" hangingPunct="1">
              <a:spcBef>
                <a:spcPct val="0"/>
              </a:spcBef>
              <a:spcAft>
                <a:spcPct val="0"/>
              </a:spcAft>
              <a:defRPr sz="3600" b="1">
                <a:solidFill>
                  <a:srgbClr val="00748E"/>
                </a:solidFill>
                <a:latin typeface="Georgia" pitchFamily="18" charset="0"/>
              </a:defRPr>
            </a:lvl7pPr>
            <a:lvl8pPr marL="1371600" algn="l" rtl="0" eaLnBrk="1" fontAlgn="base" hangingPunct="1">
              <a:spcBef>
                <a:spcPct val="0"/>
              </a:spcBef>
              <a:spcAft>
                <a:spcPct val="0"/>
              </a:spcAft>
              <a:defRPr sz="3600" b="1">
                <a:solidFill>
                  <a:srgbClr val="00748E"/>
                </a:solidFill>
                <a:latin typeface="Georgia" pitchFamily="18" charset="0"/>
              </a:defRPr>
            </a:lvl8pPr>
            <a:lvl9pPr marL="1828800" algn="l" rtl="0" eaLnBrk="1" fontAlgn="base" hangingPunct="1">
              <a:spcBef>
                <a:spcPct val="0"/>
              </a:spcBef>
              <a:spcAft>
                <a:spcPct val="0"/>
              </a:spcAft>
              <a:defRPr sz="3600" b="1">
                <a:solidFill>
                  <a:srgbClr val="00748E"/>
                </a:solidFill>
                <a:latin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748E"/>
                </a:solidFill>
                <a:effectLst/>
                <a:uLnTx/>
                <a:uFillTx/>
                <a:latin typeface="Calibri" panose="020F0502020204030204" pitchFamily="34" charset="0"/>
                <a:ea typeface="+mj-ea"/>
                <a:cs typeface="Calibri" panose="020F0502020204030204" pitchFamily="34" charset="0"/>
              </a:rPr>
              <a:t>Ground Rules</a:t>
            </a:r>
          </a:p>
        </p:txBody>
      </p:sp>
      <p:sp>
        <p:nvSpPr>
          <p:cNvPr id="14" name="Content Placeholder 7">
            <a:extLst>
              <a:ext uri="{FF2B5EF4-FFF2-40B4-BE49-F238E27FC236}">
                <a16:creationId xmlns:a16="http://schemas.microsoft.com/office/drawing/2014/main" id="{79DB5A5E-A938-478F-B653-FDF845FD3E02}"/>
              </a:ext>
            </a:extLst>
          </p:cNvPr>
          <p:cNvSpPr txBox="1">
            <a:spLocks/>
          </p:cNvSpPr>
          <p:nvPr/>
        </p:nvSpPr>
        <p:spPr bwMode="auto">
          <a:xfrm>
            <a:off x="976283" y="2105233"/>
            <a:ext cx="4632972" cy="33961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defRPr sz="2800">
                <a:solidFill>
                  <a:srgbClr val="54565B"/>
                </a:solidFill>
                <a:latin typeface="+mn-lt"/>
                <a:ea typeface="+mn-ea"/>
                <a:cs typeface="+mn-cs"/>
              </a:defRPr>
            </a:lvl1pPr>
            <a:lvl2pPr marL="742950" indent="-285750" algn="l" rtl="0" eaLnBrk="1" fontAlgn="base" hangingPunct="1">
              <a:spcBef>
                <a:spcPct val="20000"/>
              </a:spcBef>
              <a:spcAft>
                <a:spcPct val="0"/>
              </a:spcAft>
              <a:buChar char="–"/>
              <a:defRPr sz="2600">
                <a:solidFill>
                  <a:srgbClr val="54565B"/>
                </a:solidFill>
                <a:latin typeface="+mn-lt"/>
              </a:defRPr>
            </a:lvl2pPr>
            <a:lvl3pPr marL="1143000" indent="-228600" algn="l" rtl="0" eaLnBrk="1" fontAlgn="base" hangingPunct="1">
              <a:spcBef>
                <a:spcPct val="20000"/>
              </a:spcBef>
              <a:spcAft>
                <a:spcPct val="0"/>
              </a:spcAft>
              <a:buChar char="•"/>
              <a:defRPr sz="2400">
                <a:solidFill>
                  <a:srgbClr val="54565B"/>
                </a:solidFill>
                <a:latin typeface="+mn-lt"/>
              </a:defRPr>
            </a:lvl3pPr>
            <a:lvl4pPr marL="1600200" indent="-228600" algn="l" rtl="0" eaLnBrk="1" fontAlgn="base" hangingPunct="1">
              <a:spcBef>
                <a:spcPct val="20000"/>
              </a:spcBef>
              <a:spcAft>
                <a:spcPct val="0"/>
              </a:spcAft>
              <a:buChar char="–"/>
              <a:defRPr sz="2000">
                <a:solidFill>
                  <a:srgbClr val="54565B"/>
                </a:solidFill>
                <a:latin typeface="+mn-lt"/>
              </a:defRPr>
            </a:lvl4pPr>
            <a:lvl5pPr marL="2057400" indent="-228600" algn="l" rtl="0" eaLnBrk="1" fontAlgn="base" hangingPunct="1">
              <a:spcBef>
                <a:spcPct val="20000"/>
              </a:spcBef>
              <a:spcAft>
                <a:spcPct val="0"/>
              </a:spcAft>
              <a:buChar char="»"/>
              <a:defRPr sz="2000">
                <a:solidFill>
                  <a:srgbClr val="54565B"/>
                </a:solidFill>
                <a:latin typeface="+mn-lt"/>
              </a:defRPr>
            </a:lvl5pPr>
            <a:lvl6pPr marL="2514600" indent="-228600" algn="l" rtl="0" eaLnBrk="1" fontAlgn="base" hangingPunct="1">
              <a:spcBef>
                <a:spcPct val="20000"/>
              </a:spcBef>
              <a:spcAft>
                <a:spcPct val="0"/>
              </a:spcAft>
              <a:buChar char="»"/>
              <a:defRPr sz="1800">
                <a:solidFill>
                  <a:schemeClr val="tx1"/>
                </a:solidFill>
                <a:latin typeface="TradeGothic" pitchFamily="34" charset="0"/>
              </a:defRPr>
            </a:lvl6pPr>
            <a:lvl7pPr marL="2971800" indent="-228600" algn="l" rtl="0" eaLnBrk="1" fontAlgn="base" hangingPunct="1">
              <a:spcBef>
                <a:spcPct val="20000"/>
              </a:spcBef>
              <a:spcAft>
                <a:spcPct val="0"/>
              </a:spcAft>
              <a:buChar char="»"/>
              <a:defRPr sz="1800">
                <a:solidFill>
                  <a:schemeClr val="tx1"/>
                </a:solidFill>
                <a:latin typeface="TradeGothic" pitchFamily="34" charset="0"/>
              </a:defRPr>
            </a:lvl7pPr>
            <a:lvl8pPr marL="3429000" indent="-228600" algn="l" rtl="0" eaLnBrk="1" fontAlgn="base" hangingPunct="1">
              <a:spcBef>
                <a:spcPct val="20000"/>
              </a:spcBef>
              <a:spcAft>
                <a:spcPct val="0"/>
              </a:spcAft>
              <a:buChar char="»"/>
              <a:defRPr sz="1800">
                <a:solidFill>
                  <a:schemeClr val="tx1"/>
                </a:solidFill>
                <a:latin typeface="TradeGothic" pitchFamily="34" charset="0"/>
              </a:defRPr>
            </a:lvl8pPr>
            <a:lvl9pPr marL="3886200" indent="-228600" algn="l" rtl="0" eaLnBrk="1" fontAlgn="base" hangingPunct="1">
              <a:spcBef>
                <a:spcPct val="20000"/>
              </a:spcBef>
              <a:spcAft>
                <a:spcPct val="0"/>
              </a:spcAft>
              <a:buChar char="»"/>
              <a:defRPr sz="1800">
                <a:solidFill>
                  <a:schemeClr val="tx1"/>
                </a:solidFill>
                <a:latin typeface="TradeGothic" pitchFamily="34" charset="0"/>
              </a:defRPr>
            </a:lvl9pPr>
          </a:lstStyle>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Participate, Participate, Participate</a:t>
            </a: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Keep an Open Mind</a:t>
            </a: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Stay Present</a:t>
            </a: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 Respectful</a:t>
            </a: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 Brave</a:t>
            </a: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Ask Questions</a:t>
            </a:r>
          </a:p>
          <a:p>
            <a:pPr marL="342900" marR="0" lvl="0" indent="-342900" algn="l" defTabSz="914400" rtl="0" eaLnBrk="1" fontAlgn="base" latinLnBrk="0" hangingPunct="1">
              <a:lnSpc>
                <a:spcPct val="100000"/>
              </a:lnSpc>
              <a:spcBef>
                <a:spcPct val="0"/>
              </a:spcBef>
              <a:spcAft>
                <a:spcPts val="120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Have Fun!</a:t>
            </a:r>
          </a:p>
        </p:txBody>
      </p:sp>
      <p:pic>
        <p:nvPicPr>
          <p:cNvPr id="4" name="Picture 3" descr="A picture containing card, text&#10;&#10;Description automatically generated">
            <a:extLst>
              <a:ext uri="{FF2B5EF4-FFF2-40B4-BE49-F238E27FC236}">
                <a16:creationId xmlns:a16="http://schemas.microsoft.com/office/drawing/2014/main" id="{6BF09702-6056-4E17-8A10-A5074C549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477" y="1287461"/>
            <a:ext cx="5092058" cy="4603221"/>
          </a:xfrm>
          <a:prstGeom prst="rect">
            <a:avLst/>
          </a:prstGeom>
        </p:spPr>
      </p:pic>
    </p:spTree>
    <p:custDataLst>
      <p:tags r:id="rId1"/>
    </p:custDataLst>
    <p:extLst>
      <p:ext uri="{BB962C8B-B14F-4D97-AF65-F5344CB8AC3E}">
        <p14:creationId xmlns:p14="http://schemas.microsoft.com/office/powerpoint/2010/main" val="279789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 clock&#10;&#10;Description automatically generated">
            <a:extLst>
              <a:ext uri="{FF2B5EF4-FFF2-40B4-BE49-F238E27FC236}">
                <a16:creationId xmlns:a16="http://schemas.microsoft.com/office/drawing/2014/main" id="{3DA1FDEB-A9E6-4289-A283-9B9FBFF9D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9629" y="2538279"/>
            <a:ext cx="4701997" cy="3428999"/>
          </a:xfrm>
          <a:prstGeom prst="rect">
            <a:avLst/>
          </a:prstGeom>
        </p:spPr>
      </p:pic>
      <p:sp>
        <p:nvSpPr>
          <p:cNvPr id="2" name="Title 1">
            <a:extLst>
              <a:ext uri="{FF2B5EF4-FFF2-40B4-BE49-F238E27FC236}">
                <a16:creationId xmlns:a16="http://schemas.microsoft.com/office/drawing/2014/main" id="{A1F76930-32D0-47C0-B801-065DB06D66A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4160A59-0A62-42F0-B1B6-CBF4FC6B49C6}"/>
              </a:ext>
            </a:extLst>
          </p:cNvPr>
          <p:cNvSpPr>
            <a:spLocks noGrp="1"/>
          </p:cNvSpPr>
          <p:nvPr>
            <p:ph idx="1"/>
          </p:nvPr>
        </p:nvSpPr>
        <p:spPr/>
        <p:txBody>
          <a:bodyPr/>
          <a:lstStyle/>
          <a:p>
            <a:pPr marL="0" indent="0">
              <a:buNone/>
            </a:pPr>
            <a:r>
              <a:rPr lang="en-US" dirty="0"/>
              <a:t>Today we will…</a:t>
            </a:r>
          </a:p>
          <a:p>
            <a:r>
              <a:rPr lang="en-US" dirty="0"/>
              <a:t>Recap Clinical Privileging</a:t>
            </a:r>
          </a:p>
          <a:p>
            <a:r>
              <a:rPr lang="en-US" dirty="0"/>
              <a:t>Test Your Knowledge</a:t>
            </a:r>
          </a:p>
          <a:p>
            <a:r>
              <a:rPr lang="en-US" dirty="0"/>
              <a:t>Recap Reappointment and Recredentialing</a:t>
            </a:r>
          </a:p>
          <a:p>
            <a:r>
              <a:rPr lang="en-US" dirty="0"/>
              <a:t>Test your Knowledge</a:t>
            </a:r>
          </a:p>
          <a:p>
            <a:r>
              <a:rPr lang="en-US" dirty="0"/>
              <a:t>Open discussion</a:t>
            </a:r>
          </a:p>
        </p:txBody>
      </p:sp>
      <p:sp>
        <p:nvSpPr>
          <p:cNvPr id="4" name="Slide Number Placeholder 3">
            <a:extLst>
              <a:ext uri="{FF2B5EF4-FFF2-40B4-BE49-F238E27FC236}">
                <a16:creationId xmlns:a16="http://schemas.microsoft.com/office/drawing/2014/main" id="{4D68F987-BCBA-47EF-AC54-D50B47C7CC1D}"/>
              </a:ext>
            </a:extLst>
          </p:cNvPr>
          <p:cNvSpPr>
            <a:spLocks noGrp="1"/>
          </p:cNvSpPr>
          <p:nvPr>
            <p:ph type="sldNum" sz="quarter" idx="4"/>
          </p:nvPr>
        </p:nvSpPr>
        <p:spPr/>
        <p:txBody>
          <a:bodyPr/>
          <a:lstStyle/>
          <a:p>
            <a:pPr>
              <a:defRPr/>
            </a:pPr>
            <a:fld id="{7E896F3D-2AC8-422E-8B3A-F694A4BFA790}" type="slidenum">
              <a:rPr lang="en-US" smtClean="0"/>
              <a:pPr>
                <a:defRPr/>
              </a:pPr>
              <a:t>4</a:t>
            </a:fld>
            <a:endParaRPr lang="en-US" dirty="0"/>
          </a:p>
        </p:txBody>
      </p:sp>
    </p:spTree>
    <p:custDataLst>
      <p:tags r:id="rId1"/>
    </p:custDataLst>
    <p:extLst>
      <p:ext uri="{BB962C8B-B14F-4D97-AF65-F5344CB8AC3E}">
        <p14:creationId xmlns:p14="http://schemas.microsoft.com/office/powerpoint/2010/main" val="3547089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4EE2-BA14-4215-8098-BB4DCCCAF6AB}"/>
              </a:ext>
            </a:extLst>
          </p:cNvPr>
          <p:cNvSpPr>
            <a:spLocks noGrp="1"/>
          </p:cNvSpPr>
          <p:nvPr>
            <p:ph type="title"/>
          </p:nvPr>
        </p:nvSpPr>
        <p:spPr/>
        <p:txBody>
          <a:bodyPr/>
          <a:lstStyle/>
          <a:p>
            <a:r>
              <a:rPr lang="en-US" dirty="0"/>
              <a:t>Clinical Privileging Recap</a:t>
            </a:r>
          </a:p>
        </p:txBody>
      </p:sp>
      <p:pic>
        <p:nvPicPr>
          <p:cNvPr id="7" name="Content Placeholder 6" descr="A close up of a piano&#10;&#10;Description automatically generated">
            <a:extLst>
              <a:ext uri="{FF2B5EF4-FFF2-40B4-BE49-F238E27FC236}">
                <a16:creationId xmlns:a16="http://schemas.microsoft.com/office/drawing/2014/main" id="{3D228D3C-214A-43D4-918E-F11D31F591F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105025" y="1838325"/>
            <a:ext cx="4477375" cy="3743847"/>
          </a:xfrm>
        </p:spPr>
      </p:pic>
      <p:sp>
        <p:nvSpPr>
          <p:cNvPr id="4" name="Slide Number Placeholder 3">
            <a:extLst>
              <a:ext uri="{FF2B5EF4-FFF2-40B4-BE49-F238E27FC236}">
                <a16:creationId xmlns:a16="http://schemas.microsoft.com/office/drawing/2014/main" id="{3DA7A6BE-9F14-4963-BD75-8E9F48D65C48}"/>
              </a:ext>
            </a:extLst>
          </p:cNvPr>
          <p:cNvSpPr>
            <a:spLocks noGrp="1"/>
          </p:cNvSpPr>
          <p:nvPr>
            <p:ph type="sldNum" sz="quarter" idx="4"/>
          </p:nvPr>
        </p:nvSpPr>
        <p:spPr/>
        <p:txBody>
          <a:bodyPr/>
          <a:lstStyle/>
          <a:p>
            <a:pPr>
              <a:defRPr/>
            </a:pPr>
            <a:fld id="{7E896F3D-2AC8-422E-8B3A-F694A4BFA790}" type="slidenum">
              <a:rPr lang="en-US" smtClean="0"/>
              <a:pPr>
                <a:defRPr/>
              </a:pPr>
              <a:t>5</a:t>
            </a:fld>
            <a:endParaRPr lang="en-US" dirty="0"/>
          </a:p>
        </p:txBody>
      </p:sp>
      <p:sp>
        <p:nvSpPr>
          <p:cNvPr id="9" name="TextBox 8">
            <a:extLst>
              <a:ext uri="{FF2B5EF4-FFF2-40B4-BE49-F238E27FC236}">
                <a16:creationId xmlns:a16="http://schemas.microsoft.com/office/drawing/2014/main" id="{2F62FE80-4FE5-454D-B96F-E958894C6155}"/>
              </a:ext>
            </a:extLst>
          </p:cNvPr>
          <p:cNvSpPr txBox="1"/>
          <p:nvPr/>
        </p:nvSpPr>
        <p:spPr>
          <a:xfrm>
            <a:off x="702553" y="1488985"/>
            <a:ext cx="6938112" cy="5164491"/>
          </a:xfrm>
          <a:prstGeom prst="rect">
            <a:avLst/>
          </a:prstGeom>
          <a:noFill/>
          <a:ln>
            <a:noFill/>
          </a:ln>
        </p:spPr>
        <p:txBody>
          <a:bodyPr wrap="square">
            <a:spAutoFit/>
          </a:bodyPr>
          <a:lstStyle/>
          <a:p>
            <a:pPr marL="342900" indent="-342900" fontAlgn="base">
              <a:lnSpc>
                <a:spcPct val="90000"/>
              </a:lnSpc>
              <a:spcBef>
                <a:spcPct val="0"/>
              </a:spcBef>
              <a:spcAft>
                <a:spcPts val="600"/>
              </a:spcAft>
              <a:buClr>
                <a:srgbClr val="00929F"/>
              </a:buClr>
              <a:buFont typeface="Arial" panose="020B0604020202020204" pitchFamily="34" charset="0"/>
              <a:buChar char="•"/>
            </a:pPr>
            <a:r>
              <a:rPr lang="en-US" sz="2400" kern="0" dirty="0">
                <a:solidFill>
                  <a:srgbClr val="54565B"/>
                </a:solidFill>
                <a:latin typeface="Calibri" panose="020F0502020204030204" pitchFamily="34" charset="0"/>
                <a:cs typeface="Calibri" panose="020F0502020204030204" pitchFamily="34" charset="0"/>
              </a:rPr>
              <a:t>Granting approval for an individual to perform a specific procedure or specific set of clinical and patient care activities based on documented competence in the specialty in which privileges are requested. </a:t>
            </a:r>
          </a:p>
          <a:p>
            <a:endParaRPr lang="en-US" sz="2400" dirty="0">
              <a:solidFill>
                <a:srgbClr val="595959"/>
              </a:solidFill>
              <a:latin typeface="Calibri" panose="020F0502020204030204" pitchFamily="34" charset="0"/>
            </a:endParaRPr>
          </a:p>
          <a:p>
            <a:pPr marL="342900" indent="-342900" fontAlgn="base">
              <a:lnSpc>
                <a:spcPct val="90000"/>
              </a:lnSpc>
              <a:spcBef>
                <a:spcPct val="0"/>
              </a:spcBef>
              <a:spcAft>
                <a:spcPts val="600"/>
              </a:spcAft>
              <a:buClr>
                <a:srgbClr val="00929F"/>
              </a:buClr>
              <a:buFont typeface="Arial" panose="020B0604020202020204" pitchFamily="34" charset="0"/>
              <a:buChar char="•"/>
            </a:pPr>
            <a:r>
              <a:rPr lang="en-US" sz="2400" kern="0" dirty="0">
                <a:solidFill>
                  <a:srgbClr val="54565B"/>
                </a:solidFill>
                <a:latin typeface="Calibri" panose="020F0502020204030204" pitchFamily="34" charset="0"/>
                <a:cs typeface="Calibri" panose="020F0502020204030204" pitchFamily="34" charset="0"/>
              </a:rPr>
              <a:t>Privileges are also referred to as “delineation of clinical privileges” or </a:t>
            </a:r>
            <a:r>
              <a:rPr lang="en-US" sz="2400" kern="0" dirty="0" err="1">
                <a:solidFill>
                  <a:srgbClr val="54565B"/>
                </a:solidFill>
                <a:latin typeface="Calibri" panose="020F0502020204030204" pitchFamily="34" charset="0"/>
                <a:cs typeface="Calibri" panose="020F0502020204030204" pitchFamily="34" charset="0"/>
              </a:rPr>
              <a:t>DoPs</a:t>
            </a:r>
            <a:endParaRPr lang="en-US" sz="2400" kern="0" dirty="0">
              <a:solidFill>
                <a:srgbClr val="54565B"/>
              </a:solidFill>
              <a:latin typeface="Calibri" panose="020F0502020204030204" pitchFamily="34" charset="0"/>
              <a:cs typeface="Calibri" panose="020F0502020204030204" pitchFamily="34" charset="0"/>
            </a:endParaRPr>
          </a:p>
          <a:p>
            <a:pPr marL="342900" indent="-342900" fontAlgn="base">
              <a:lnSpc>
                <a:spcPct val="90000"/>
              </a:lnSpc>
              <a:spcBef>
                <a:spcPct val="0"/>
              </a:spcBef>
              <a:spcAft>
                <a:spcPts val="600"/>
              </a:spcAft>
              <a:buClr>
                <a:srgbClr val="00929F"/>
              </a:buClr>
              <a:buFont typeface="Arial" panose="020B0604020202020204" pitchFamily="34" charset="0"/>
              <a:buChar char="•"/>
            </a:pPr>
            <a:endParaRPr lang="en-US" sz="2400" kern="0" dirty="0">
              <a:solidFill>
                <a:srgbClr val="54565B"/>
              </a:solidFill>
              <a:latin typeface="Calibri" panose="020F0502020204030204" pitchFamily="34" charset="0"/>
              <a:cs typeface="Calibri" panose="020F0502020204030204" pitchFamily="34" charset="0"/>
            </a:endParaRPr>
          </a:p>
          <a:p>
            <a:pPr marL="342900" indent="-342900" fontAlgn="base">
              <a:lnSpc>
                <a:spcPct val="90000"/>
              </a:lnSpc>
              <a:spcBef>
                <a:spcPct val="0"/>
              </a:spcBef>
              <a:spcAft>
                <a:spcPts val="600"/>
              </a:spcAft>
              <a:buClr>
                <a:srgbClr val="00929F"/>
              </a:buClr>
              <a:buFont typeface="Arial" panose="020B0604020202020204" pitchFamily="34" charset="0"/>
              <a:buChar char="•"/>
            </a:pPr>
            <a:r>
              <a:rPr lang="en-US" sz="2400" kern="0" dirty="0">
                <a:solidFill>
                  <a:srgbClr val="54565B"/>
                </a:solidFill>
                <a:latin typeface="Calibri" panose="020F0502020204030204" pitchFamily="34" charset="0"/>
                <a:cs typeface="Calibri" panose="020F0502020204030204" pitchFamily="34" charset="0"/>
              </a:rPr>
              <a:t>In order to determine privileges, you need to have a good knowledge of what procedures are appropriate to what specialty</a:t>
            </a:r>
          </a:p>
          <a:p>
            <a:endParaRPr lang="en-US" sz="2400" dirty="0">
              <a:solidFill>
                <a:srgbClr val="595959"/>
              </a:solidFill>
              <a:latin typeface="Calibri" panose="020F0502020204030204" pitchFamily="34" charset="0"/>
            </a:endParaRPr>
          </a:p>
          <a:p>
            <a:endParaRPr lang="en-US" sz="2400" dirty="0">
              <a:solidFill>
                <a:srgbClr val="595959"/>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035678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3E64-2457-4F6B-8979-ACA67E5E70F3}"/>
              </a:ext>
            </a:extLst>
          </p:cNvPr>
          <p:cNvSpPr>
            <a:spLocks noGrp="1"/>
          </p:cNvSpPr>
          <p:nvPr>
            <p:ph type="title"/>
          </p:nvPr>
        </p:nvSpPr>
        <p:spPr/>
        <p:txBody>
          <a:bodyPr/>
          <a:lstStyle/>
          <a:p>
            <a:r>
              <a:rPr lang="en-US" dirty="0"/>
              <a:t>Granting Privileges Should Be</a:t>
            </a:r>
          </a:p>
        </p:txBody>
      </p:sp>
      <p:sp>
        <p:nvSpPr>
          <p:cNvPr id="3" name="Content Placeholder 2">
            <a:extLst>
              <a:ext uri="{FF2B5EF4-FFF2-40B4-BE49-F238E27FC236}">
                <a16:creationId xmlns:a16="http://schemas.microsoft.com/office/drawing/2014/main" id="{B6AC0E3A-774A-4D72-A0BE-2AFECED75683}"/>
              </a:ext>
            </a:extLst>
          </p:cNvPr>
          <p:cNvSpPr>
            <a:spLocks noGrp="1"/>
          </p:cNvSpPr>
          <p:nvPr>
            <p:ph idx="1"/>
          </p:nvPr>
        </p:nvSpPr>
        <p:spPr>
          <a:xfrm>
            <a:off x="702553" y="1344038"/>
            <a:ext cx="6287183" cy="4525963"/>
          </a:xfrm>
        </p:spPr>
        <p:txBody>
          <a:bodyPr/>
          <a:lstStyle/>
          <a:p>
            <a:pPr marL="342900" indent="-342900" fontAlgn="base">
              <a:lnSpc>
                <a:spcPct val="90000"/>
              </a:lnSpc>
              <a:spcBef>
                <a:spcPct val="0"/>
              </a:spcBef>
              <a:spcAft>
                <a:spcPts val="600"/>
              </a:spcAft>
              <a:buClr>
                <a:srgbClr val="00929F"/>
              </a:buClr>
              <a:buFont typeface="Arial" panose="020B0604020202020204" pitchFamily="34" charset="0"/>
              <a:buChar char="•"/>
            </a:pPr>
            <a:r>
              <a:rPr lang="en-US" sz="2800" kern="0" dirty="0">
                <a:solidFill>
                  <a:srgbClr val="54565B"/>
                </a:solidFill>
                <a:latin typeface="Calibri" panose="020F0502020204030204" pitchFamily="34" charset="0"/>
                <a:cs typeface="Calibri" panose="020F0502020204030204" pitchFamily="34" charset="0"/>
              </a:rPr>
              <a:t>A documented, objective, and evidence-based process</a:t>
            </a:r>
          </a:p>
          <a:p>
            <a:pPr marL="342900" indent="-342900" fontAlgn="base">
              <a:lnSpc>
                <a:spcPct val="90000"/>
              </a:lnSpc>
              <a:spcBef>
                <a:spcPct val="0"/>
              </a:spcBef>
              <a:spcAft>
                <a:spcPts val="600"/>
              </a:spcAft>
              <a:buClr>
                <a:srgbClr val="00929F"/>
              </a:buClr>
              <a:buFont typeface="Arial" panose="020B0604020202020204" pitchFamily="34" charset="0"/>
              <a:buChar char="•"/>
            </a:pPr>
            <a:r>
              <a:rPr lang="en-US" sz="2800" kern="0" dirty="0">
                <a:solidFill>
                  <a:srgbClr val="54565B"/>
                </a:solidFill>
                <a:latin typeface="Calibri" panose="020F0502020204030204" pitchFamily="34" charset="0"/>
                <a:cs typeface="Calibri" panose="020F0502020204030204" pitchFamily="34" charset="0"/>
              </a:rPr>
              <a:t>Based on defined criteria including training, experience and demonstrated current competence</a:t>
            </a:r>
          </a:p>
          <a:p>
            <a:pPr marL="342900" indent="-342900" fontAlgn="base">
              <a:lnSpc>
                <a:spcPct val="90000"/>
              </a:lnSpc>
              <a:spcBef>
                <a:spcPct val="0"/>
              </a:spcBef>
              <a:spcAft>
                <a:spcPts val="600"/>
              </a:spcAft>
              <a:buClr>
                <a:srgbClr val="00929F"/>
              </a:buClr>
              <a:buFont typeface="Arial" panose="020B0604020202020204" pitchFamily="34" charset="0"/>
              <a:buChar char="•"/>
            </a:pPr>
            <a:r>
              <a:rPr lang="en-US" sz="2800" kern="0" dirty="0">
                <a:solidFill>
                  <a:srgbClr val="54565B"/>
                </a:solidFill>
                <a:latin typeface="Calibri" panose="020F0502020204030204" pitchFamily="34" charset="0"/>
                <a:cs typeface="Calibri" panose="020F0502020204030204" pitchFamily="34" charset="0"/>
              </a:rPr>
              <a:t>Based on services provided at the facility or location</a:t>
            </a:r>
          </a:p>
          <a:p>
            <a:pPr marL="342900" indent="-342900" fontAlgn="base">
              <a:lnSpc>
                <a:spcPct val="90000"/>
              </a:lnSpc>
              <a:spcBef>
                <a:spcPct val="0"/>
              </a:spcBef>
              <a:spcAft>
                <a:spcPts val="600"/>
              </a:spcAft>
              <a:buClr>
                <a:srgbClr val="00929F"/>
              </a:buClr>
              <a:buFont typeface="Arial" panose="020B0604020202020204" pitchFamily="34" charset="0"/>
              <a:buChar char="•"/>
            </a:pPr>
            <a:r>
              <a:rPr lang="en-US" sz="2800" kern="0" dirty="0">
                <a:solidFill>
                  <a:srgbClr val="54565B"/>
                </a:solidFill>
                <a:latin typeface="Calibri" panose="020F0502020204030204" pitchFamily="34" charset="0"/>
                <a:cs typeface="Calibri" panose="020F0502020204030204" pitchFamily="34" charset="0"/>
              </a:rPr>
              <a:t>Consistently and uniformly applied for all applicants</a:t>
            </a:r>
          </a:p>
        </p:txBody>
      </p:sp>
      <p:sp>
        <p:nvSpPr>
          <p:cNvPr id="4" name="Slide Number Placeholder 3">
            <a:extLst>
              <a:ext uri="{FF2B5EF4-FFF2-40B4-BE49-F238E27FC236}">
                <a16:creationId xmlns:a16="http://schemas.microsoft.com/office/drawing/2014/main" id="{D9EC0FDF-6F47-4EAC-9A11-27C22D032975}"/>
              </a:ext>
            </a:extLst>
          </p:cNvPr>
          <p:cNvSpPr>
            <a:spLocks noGrp="1"/>
          </p:cNvSpPr>
          <p:nvPr>
            <p:ph type="sldNum" sz="quarter" idx="4"/>
          </p:nvPr>
        </p:nvSpPr>
        <p:spPr/>
        <p:txBody>
          <a:bodyPr/>
          <a:lstStyle/>
          <a:p>
            <a:pPr>
              <a:defRPr/>
            </a:pPr>
            <a:fld id="{7E896F3D-2AC8-422E-8B3A-F694A4BFA790}" type="slidenum">
              <a:rPr lang="en-US" smtClean="0"/>
              <a:pPr>
                <a:defRPr/>
              </a:pPr>
              <a:t>6</a:t>
            </a:fld>
            <a:endParaRPr lang="en-US" dirty="0"/>
          </a:p>
        </p:txBody>
      </p:sp>
      <p:pic>
        <p:nvPicPr>
          <p:cNvPr id="5" name="image43.jpeg" descr="A picture containing clock  Description automatically generated">
            <a:extLst>
              <a:ext uri="{FF2B5EF4-FFF2-40B4-BE49-F238E27FC236}">
                <a16:creationId xmlns:a16="http://schemas.microsoft.com/office/drawing/2014/main" id="{7D6B0C7F-DD84-4116-8606-3859D31B8DD7}"/>
              </a:ext>
            </a:extLst>
          </p:cNvPr>
          <p:cNvPicPr/>
          <p:nvPr/>
        </p:nvPicPr>
        <p:blipFill>
          <a:blip r:embed="rId4" cstate="print"/>
          <a:stretch>
            <a:fillRect/>
          </a:stretch>
        </p:blipFill>
        <p:spPr>
          <a:xfrm>
            <a:off x="6836221" y="1722965"/>
            <a:ext cx="5111837" cy="3412070"/>
          </a:xfrm>
          <a:prstGeom prst="rect">
            <a:avLst/>
          </a:prstGeom>
        </p:spPr>
      </p:pic>
    </p:spTree>
    <p:custDataLst>
      <p:tags r:id="rId1"/>
    </p:custDataLst>
    <p:extLst>
      <p:ext uri="{BB962C8B-B14F-4D97-AF65-F5344CB8AC3E}">
        <p14:creationId xmlns:p14="http://schemas.microsoft.com/office/powerpoint/2010/main" val="1394318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1CB2-334C-4387-84EC-16C366EE25C8}"/>
              </a:ext>
            </a:extLst>
          </p:cNvPr>
          <p:cNvSpPr>
            <a:spLocks noGrp="1"/>
          </p:cNvSpPr>
          <p:nvPr>
            <p:ph type="title"/>
          </p:nvPr>
        </p:nvSpPr>
        <p:spPr/>
        <p:txBody>
          <a:bodyPr/>
          <a:lstStyle/>
          <a:p>
            <a:r>
              <a:rPr lang="en-US" dirty="0"/>
              <a:t>Clinical Privileging Recap</a:t>
            </a:r>
          </a:p>
        </p:txBody>
      </p:sp>
      <p:sp>
        <p:nvSpPr>
          <p:cNvPr id="4" name="Slide Number Placeholder 3">
            <a:extLst>
              <a:ext uri="{FF2B5EF4-FFF2-40B4-BE49-F238E27FC236}">
                <a16:creationId xmlns:a16="http://schemas.microsoft.com/office/drawing/2014/main" id="{4A65C4C0-7A74-4804-8228-7577FB2004C2}"/>
              </a:ext>
            </a:extLst>
          </p:cNvPr>
          <p:cNvSpPr>
            <a:spLocks noGrp="1"/>
          </p:cNvSpPr>
          <p:nvPr>
            <p:ph type="sldNum" sz="quarter" idx="4"/>
          </p:nvPr>
        </p:nvSpPr>
        <p:spPr/>
        <p:txBody>
          <a:bodyPr/>
          <a:lstStyle/>
          <a:p>
            <a:pPr>
              <a:defRPr/>
            </a:pPr>
            <a:fld id="{7E896F3D-2AC8-422E-8B3A-F694A4BFA790}" type="slidenum">
              <a:rPr lang="en-US" smtClean="0"/>
              <a:pPr>
                <a:defRPr/>
              </a:pPr>
              <a:t>7</a:t>
            </a:fld>
            <a:endParaRPr lang="en-US" dirty="0"/>
          </a:p>
        </p:txBody>
      </p:sp>
      <p:pic>
        <p:nvPicPr>
          <p:cNvPr id="6" name="Picture 5">
            <a:extLst>
              <a:ext uri="{FF2B5EF4-FFF2-40B4-BE49-F238E27FC236}">
                <a16:creationId xmlns:a16="http://schemas.microsoft.com/office/drawing/2014/main" id="{DDDDF1D4-B800-4EAB-882D-FF1AAAD5E75C}"/>
              </a:ext>
            </a:extLst>
          </p:cNvPr>
          <p:cNvPicPr>
            <a:picLocks noChangeAspect="1"/>
          </p:cNvPicPr>
          <p:nvPr/>
        </p:nvPicPr>
        <p:blipFill rotWithShape="1">
          <a:blip r:embed="rId4"/>
          <a:srcRect l="30979" t="30725" r="34619" b="50000"/>
          <a:stretch/>
        </p:blipFill>
        <p:spPr>
          <a:xfrm>
            <a:off x="974946" y="1271233"/>
            <a:ext cx="10242108" cy="3227962"/>
          </a:xfrm>
          <a:prstGeom prst="rect">
            <a:avLst/>
          </a:prstGeom>
        </p:spPr>
      </p:pic>
    </p:spTree>
    <p:custDataLst>
      <p:tags r:id="rId1"/>
    </p:custDataLst>
    <p:extLst>
      <p:ext uri="{BB962C8B-B14F-4D97-AF65-F5344CB8AC3E}">
        <p14:creationId xmlns:p14="http://schemas.microsoft.com/office/powerpoint/2010/main" val="3234465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dirty="0"/>
              <a:t>Temporary Privileges</a:t>
            </a:r>
          </a:p>
        </p:txBody>
      </p:sp>
      <p:sp>
        <p:nvSpPr>
          <p:cNvPr id="3" name="Content Placeholder 2">
            <a:extLst>
              <a:ext uri="{FF2B5EF4-FFF2-40B4-BE49-F238E27FC236}">
                <a16:creationId xmlns:a16="http://schemas.microsoft.com/office/drawing/2014/main" id="{60771863-1A2C-495C-8648-15576C1B887B}"/>
              </a:ext>
            </a:extLst>
          </p:cNvPr>
          <p:cNvSpPr>
            <a:spLocks noGrp="1"/>
          </p:cNvSpPr>
          <p:nvPr>
            <p:ph idx="1"/>
          </p:nvPr>
        </p:nvSpPr>
        <p:spPr>
          <a:xfrm>
            <a:off x="812800" y="1326091"/>
            <a:ext cx="10769600" cy="1782869"/>
          </a:xfrm>
        </p:spPr>
        <p:txBody>
          <a:bodyPr/>
          <a:lstStyle/>
          <a:p>
            <a:pPr marL="0" indent="0">
              <a:buNone/>
            </a:pPr>
            <a:r>
              <a:rPr lang="en-US" dirty="0">
                <a:solidFill>
                  <a:schemeClr val="tx1">
                    <a:lumMod val="65000"/>
                    <a:lumOff val="35000"/>
                  </a:schemeClr>
                </a:solidFill>
                <a:latin typeface="Calibri" panose="020F0502020204030204" pitchFamily="34" charset="0"/>
                <a:cs typeface="Calibri" panose="020F0502020204030204" pitchFamily="34" charset="0"/>
              </a:rPr>
              <a:t>Temporary Privileges can be granted for a new applicant or a medical staff member requesting a new privilege.</a:t>
            </a:r>
          </a:p>
          <a:p>
            <a:pPr marL="0" indent="0">
              <a:buNone/>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0" indent="0">
              <a:buNone/>
            </a:pPr>
            <a:r>
              <a:rPr lang="en-US" dirty="0">
                <a:solidFill>
                  <a:schemeClr val="tx1">
                    <a:lumMod val="65000"/>
                    <a:lumOff val="35000"/>
                  </a:schemeClr>
                </a:solidFill>
                <a:latin typeface="Calibri" panose="020F0502020204030204" pitchFamily="34" charset="0"/>
                <a:cs typeface="Calibri" panose="020F0502020204030204" pitchFamily="34" charset="0"/>
              </a:rPr>
              <a:t>DNV, HFAP and TJC allow for temporary privileges.</a:t>
            </a:r>
          </a:p>
          <a:p>
            <a:pPr marL="0" indent="0">
              <a:buNone/>
            </a:pPr>
            <a:endParaRPr lang="en-US" dirty="0"/>
          </a:p>
        </p:txBody>
      </p:sp>
      <p:sp>
        <p:nvSpPr>
          <p:cNvPr id="2" name="Slide Number Placeholder 1"/>
          <p:cNvSpPr>
            <a:spLocks noGrp="1"/>
          </p:cNvSpPr>
          <p:nvPr>
            <p:ph type="sldNum" sz="quarter" idx="4"/>
          </p:nvPr>
        </p:nvSpPr>
        <p:spPr/>
        <p:txBody>
          <a:bodyPr/>
          <a:lstStyle/>
          <a:p>
            <a:pPr fontAlgn="base">
              <a:spcBef>
                <a:spcPct val="0"/>
              </a:spcBef>
              <a:spcAft>
                <a:spcPct val="0"/>
              </a:spcAft>
              <a:defRPr/>
            </a:pPr>
            <a:fld id="{E231A704-CB12-4555-9DA8-9D6A338D63C2}" type="slidenum">
              <a:rPr lang="en-US">
                <a:solidFill>
                  <a:srgbClr val="000000"/>
                </a:solidFill>
                <a:latin typeface="Arial" charset="0"/>
              </a:rPr>
              <a:pPr fontAlgn="base">
                <a:spcBef>
                  <a:spcPct val="0"/>
                </a:spcBef>
                <a:spcAft>
                  <a:spcPct val="0"/>
                </a:spcAft>
                <a:defRPr/>
              </a:pPr>
              <a:t>8</a:t>
            </a:fld>
            <a:endParaRPr lang="en-US" dirty="0">
              <a:solidFill>
                <a:srgbClr val="000000"/>
              </a:solidFill>
              <a:latin typeface="Arial" charset="0"/>
            </a:endParaRPr>
          </a:p>
        </p:txBody>
      </p:sp>
      <p:sp>
        <p:nvSpPr>
          <p:cNvPr id="5" name="Isosceles Triangle 4">
            <a:extLst>
              <a:ext uri="{FF2B5EF4-FFF2-40B4-BE49-F238E27FC236}">
                <a16:creationId xmlns:a16="http://schemas.microsoft.com/office/drawing/2014/main" id="{EA7080D3-884C-45F2-802A-5FF11D13230B}"/>
              </a:ext>
            </a:extLst>
          </p:cNvPr>
          <p:cNvSpPr/>
          <p:nvPr/>
        </p:nvSpPr>
        <p:spPr>
          <a:xfrm>
            <a:off x="-1870364" y="491490"/>
            <a:ext cx="1060704" cy="9144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000000"/>
              </a:solidFill>
              <a:latin typeface="Gill Sans MT"/>
            </a:endParaRPr>
          </a:p>
        </p:txBody>
      </p:sp>
      <p:pic>
        <p:nvPicPr>
          <p:cNvPr id="6" name="Picture 5" descr="A picture containing person, shirt&#10;&#10;Description automatically generated">
            <a:extLst>
              <a:ext uri="{FF2B5EF4-FFF2-40B4-BE49-F238E27FC236}">
                <a16:creationId xmlns:a16="http://schemas.microsoft.com/office/drawing/2014/main" id="{D2EF7E73-D0CF-42E4-A1F3-58963F166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809" y="3108960"/>
            <a:ext cx="5303520" cy="3718379"/>
          </a:xfrm>
          <a:prstGeom prst="rect">
            <a:avLst/>
          </a:prstGeom>
        </p:spPr>
      </p:pic>
    </p:spTree>
    <p:custDataLst>
      <p:tags r:id="rId1"/>
    </p:custDataLst>
    <p:extLst>
      <p:ext uri="{BB962C8B-B14F-4D97-AF65-F5344CB8AC3E}">
        <p14:creationId xmlns:p14="http://schemas.microsoft.com/office/powerpoint/2010/main" val="277603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62AA45-2C9B-4EB8-8A33-473BE0CE8F47}"/>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8275162" y="3548034"/>
            <a:ext cx="3916838" cy="3045655"/>
          </a:xfrm>
          <a:prstGeom prst="rect">
            <a:avLst/>
          </a:prstGeom>
        </p:spPr>
      </p:pic>
      <p:sp>
        <p:nvSpPr>
          <p:cNvPr id="2" name="Title 1">
            <a:extLst>
              <a:ext uri="{FF2B5EF4-FFF2-40B4-BE49-F238E27FC236}">
                <a16:creationId xmlns:a16="http://schemas.microsoft.com/office/drawing/2014/main" id="{A502EFEE-DE1E-411C-9E82-D2CD54D08CF6}"/>
              </a:ext>
            </a:extLst>
          </p:cNvPr>
          <p:cNvSpPr>
            <a:spLocks noGrp="1"/>
          </p:cNvSpPr>
          <p:nvPr>
            <p:ph type="title"/>
          </p:nvPr>
        </p:nvSpPr>
        <p:spPr/>
        <p:txBody>
          <a:bodyPr/>
          <a:lstStyle/>
          <a:p>
            <a:r>
              <a:rPr lang="en-US" dirty="0"/>
              <a:t>Activity 2.5: Temporary Privileges</a:t>
            </a:r>
          </a:p>
        </p:txBody>
      </p:sp>
      <p:sp>
        <p:nvSpPr>
          <p:cNvPr id="3" name="Content Placeholder 2">
            <a:extLst>
              <a:ext uri="{FF2B5EF4-FFF2-40B4-BE49-F238E27FC236}">
                <a16:creationId xmlns:a16="http://schemas.microsoft.com/office/drawing/2014/main" id="{26238C24-E761-4D79-9696-578551C83856}"/>
              </a:ext>
            </a:extLst>
          </p:cNvPr>
          <p:cNvSpPr>
            <a:spLocks noGrp="1"/>
          </p:cNvSpPr>
          <p:nvPr>
            <p:ph idx="1"/>
          </p:nvPr>
        </p:nvSpPr>
        <p:spPr/>
        <p:txBody>
          <a:bodyPr/>
          <a:lstStyle/>
          <a:p>
            <a:pPr marL="0" indent="0">
              <a:lnSpc>
                <a:spcPct val="90000"/>
              </a:lnSpc>
              <a:spcAft>
                <a:spcPts val="600"/>
              </a:spcAft>
              <a:buNone/>
            </a:pPr>
            <a:r>
              <a:rPr lang="en-US" sz="2400" b="1" kern="0" dirty="0"/>
              <a:t>Review the sample bylaws and scenario. Discuss whether or not it is appropriate to grant temporary privileges.  Discuss what information needs to be verified to meet TJC standards and bylaws.</a:t>
            </a:r>
          </a:p>
          <a:p>
            <a:pPr marL="0" indent="0">
              <a:lnSpc>
                <a:spcPct val="90000"/>
              </a:lnSpc>
              <a:spcAft>
                <a:spcPts val="600"/>
              </a:spcAft>
            </a:pPr>
            <a:endParaRPr lang="en-US" sz="2400" b="1" kern="0" dirty="0"/>
          </a:p>
          <a:p>
            <a:pPr marL="0" indent="0">
              <a:lnSpc>
                <a:spcPct val="90000"/>
              </a:lnSpc>
              <a:spcAft>
                <a:spcPts val="600"/>
              </a:spcAft>
              <a:buNone/>
            </a:pPr>
            <a:r>
              <a:rPr lang="en-US" sz="2400" b="1" kern="0" dirty="0"/>
              <a:t>Instructions:</a:t>
            </a:r>
          </a:p>
          <a:p>
            <a:pPr marL="342900" indent="-342900">
              <a:lnSpc>
                <a:spcPct val="90000"/>
              </a:lnSpc>
              <a:spcAft>
                <a:spcPts val="600"/>
              </a:spcAft>
              <a:buClr>
                <a:srgbClr val="00929F"/>
              </a:buClr>
              <a:buFont typeface="Arial" panose="020B0604020202020204" pitchFamily="34" charset="0"/>
              <a:buChar char="•"/>
            </a:pPr>
            <a:r>
              <a:rPr lang="en-US" sz="2400" kern="0" dirty="0"/>
              <a:t>You will be placed in a virtual breakout group of 4-5</a:t>
            </a:r>
          </a:p>
          <a:p>
            <a:pPr marL="342900" indent="-342900">
              <a:lnSpc>
                <a:spcPct val="90000"/>
              </a:lnSpc>
              <a:spcAft>
                <a:spcPts val="600"/>
              </a:spcAft>
              <a:buClr>
                <a:srgbClr val="00929F"/>
              </a:buClr>
              <a:buFont typeface="Arial" panose="020B0604020202020204" pitchFamily="34" charset="0"/>
              <a:buChar char="•"/>
            </a:pPr>
            <a:r>
              <a:rPr lang="en-US" sz="2400" kern="0" dirty="0"/>
              <a:t>To join the virtual breakout, you must select “yes”</a:t>
            </a:r>
          </a:p>
          <a:p>
            <a:pPr marL="342900" indent="-342900">
              <a:lnSpc>
                <a:spcPct val="90000"/>
              </a:lnSpc>
              <a:spcAft>
                <a:spcPts val="600"/>
              </a:spcAft>
              <a:buClr>
                <a:srgbClr val="00929F"/>
              </a:buClr>
              <a:buFont typeface="Arial" panose="020B0604020202020204" pitchFamily="34" charset="0"/>
              <a:buChar char="•"/>
            </a:pPr>
            <a:r>
              <a:rPr lang="en-US" sz="2400" dirty="0"/>
              <a:t>10</a:t>
            </a:r>
            <a:r>
              <a:rPr lang="en-US" sz="2400" kern="0" dirty="0"/>
              <a:t> minutes</a:t>
            </a:r>
          </a:p>
          <a:p>
            <a:pPr marL="0" indent="0">
              <a:lnSpc>
                <a:spcPct val="90000"/>
              </a:lnSpc>
              <a:spcAft>
                <a:spcPts val="600"/>
              </a:spcAft>
            </a:pPr>
            <a:endParaRPr lang="en-US" sz="2400" kern="0" dirty="0"/>
          </a:p>
        </p:txBody>
      </p:sp>
      <p:sp>
        <p:nvSpPr>
          <p:cNvPr id="4" name="Slide Number Placeholder 3">
            <a:extLst>
              <a:ext uri="{FF2B5EF4-FFF2-40B4-BE49-F238E27FC236}">
                <a16:creationId xmlns:a16="http://schemas.microsoft.com/office/drawing/2014/main" id="{BCF0674E-5FE8-4EB2-985B-EB2A8C4817FE}"/>
              </a:ext>
            </a:extLst>
          </p:cNvPr>
          <p:cNvSpPr>
            <a:spLocks noGrp="1"/>
          </p:cNvSpPr>
          <p:nvPr>
            <p:ph type="sldNum" sz="quarter" idx="4"/>
          </p:nvPr>
        </p:nvSpPr>
        <p:spPr/>
        <p:txBody>
          <a:bodyPr/>
          <a:lstStyle/>
          <a:p>
            <a:pPr>
              <a:defRPr/>
            </a:pPr>
            <a:fld id="{7E896F3D-2AC8-422E-8B3A-F694A4BFA790}" type="slidenum">
              <a:rPr lang="en-US" smtClean="0"/>
              <a:pPr>
                <a:defRPr/>
              </a:pPr>
              <a:t>9</a:t>
            </a:fld>
            <a:endParaRPr lang="en-US" dirty="0"/>
          </a:p>
        </p:txBody>
      </p:sp>
      <p:pic>
        <p:nvPicPr>
          <p:cNvPr id="1026" name="Picture 2">
            <a:extLst>
              <a:ext uri="{FF2B5EF4-FFF2-40B4-BE49-F238E27FC236}">
                <a16:creationId xmlns:a16="http://schemas.microsoft.com/office/drawing/2014/main" id="{C92EA8DB-2F1A-4933-9CC3-73947C529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0822" y="5450826"/>
            <a:ext cx="857250" cy="8572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id="{31719CC5-DFC2-4318-93AA-A0379CABEDA4}"/>
              </a:ext>
            </a:extLst>
          </p:cNvPr>
          <p:cNvSpPr txBox="1"/>
          <p:nvPr/>
        </p:nvSpPr>
        <p:spPr>
          <a:xfrm>
            <a:off x="11350488" y="5870001"/>
            <a:ext cx="960269" cy="369332"/>
          </a:xfrm>
          <a:prstGeom prst="rect">
            <a:avLst/>
          </a:prstGeom>
          <a:noFill/>
          <a:ln>
            <a:noFill/>
          </a:ln>
        </p:spPr>
        <p:txBody>
          <a:bodyPr wrap="square" rtlCol="0">
            <a:spAutoFit/>
          </a:bodyPr>
          <a:lstStyle/>
          <a:p>
            <a:r>
              <a:rPr lang="en-US" dirty="0" smtClean="0">
                <a:solidFill>
                  <a:srgbClr val="006E7A"/>
                </a:solidFill>
                <a:latin typeface="Calibri" panose="020F0502020204030204" pitchFamily="34" charset="0"/>
                <a:cs typeface="Calibri" panose="020F0502020204030204" pitchFamily="34" charset="0"/>
              </a:rPr>
              <a:t>39</a:t>
            </a:r>
            <a:endParaRPr lang="en-US" dirty="0">
              <a:solidFill>
                <a:srgbClr val="006E7A"/>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3477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vised MSM">
  <a:themeElements>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SS PowerPoint Template">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FF00"/>
        </a:solidFill>
      </a:spPr>
      <a:bodyPr wrap="square" rtlCol="0">
        <a:spAutoFit/>
      </a:bodyPr>
      <a:lstStyle>
        <a:defPPr>
          <a:defRPr dirty="0" smtClean="0"/>
        </a:defPPr>
      </a:lstStyle>
    </a:txDef>
  </a:objectDefaults>
  <a:extraClrSchemeLst>
    <a:extraClrScheme>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S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S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S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S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S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SS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S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S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S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S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S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FD9702F-2560-CA4A-B3BE-0BDD79289680}" vid="{D92829EB-2DCB-3A4F-A504-CBC38C14D8F7}"/>
    </a:ext>
  </a:extLst>
</a:theme>
</file>

<file path=ppt/theme/theme2.xml><?xml version="1.0" encoding="utf-8"?>
<a:theme xmlns:a="http://schemas.openxmlformats.org/drawingml/2006/main" name="1_Revised MSM">
  <a:themeElements>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SS PowerPoint Template">
      <a:majorFont>
        <a:latin typeface="Georgia"/>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FFFF00"/>
        </a:solidFill>
      </a:spPr>
      <a:bodyPr wrap="square" rtlCol="0">
        <a:spAutoFit/>
      </a:bodyPr>
      <a:lstStyle>
        <a:defPPr>
          <a:defRPr dirty="0" smtClean="0"/>
        </a:defPPr>
      </a:lstStyle>
    </a:txDef>
  </a:objectDefaults>
  <a:extraClrSchemeLst>
    <a:extraClrScheme>
      <a:clrScheme name="NAMSS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SS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SS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SS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SS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SS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SS 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SS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SS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SS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SS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SS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FD9702F-2560-CA4A-B3BE-0BDD79289680}" vid="{D92829EB-2DCB-3A4F-A504-CBC38C14D8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4817</TotalTime>
  <Words>3306</Words>
  <Application>Microsoft Office PowerPoint</Application>
  <PresentationFormat>Widescreen</PresentationFormat>
  <Paragraphs>298</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Georgia</vt:lpstr>
      <vt:lpstr>Gill Sans MT</vt:lpstr>
      <vt:lpstr>Microsoft Sans Serif</vt:lpstr>
      <vt:lpstr>Symbol</vt:lpstr>
      <vt:lpstr>TradeGothic</vt:lpstr>
      <vt:lpstr>Wingdings</vt:lpstr>
      <vt:lpstr>Revised MSM</vt:lpstr>
      <vt:lpstr>1_Revised MSM</vt:lpstr>
      <vt:lpstr>PowerPoint Presentation</vt:lpstr>
      <vt:lpstr>Week 2</vt:lpstr>
      <vt:lpstr>PowerPoint Presentation</vt:lpstr>
      <vt:lpstr>Agenda</vt:lpstr>
      <vt:lpstr>Clinical Privileging Recap</vt:lpstr>
      <vt:lpstr>Granting Privileges Should Be</vt:lpstr>
      <vt:lpstr>Clinical Privileging Recap</vt:lpstr>
      <vt:lpstr>Temporary Privileges</vt:lpstr>
      <vt:lpstr>Activity 2.5: Temporary Privileges</vt:lpstr>
      <vt:lpstr>Debrief</vt:lpstr>
      <vt:lpstr>Reappointment Recap – TJC and HFAP</vt:lpstr>
      <vt:lpstr>Reappointment Recap – DNV</vt:lpstr>
      <vt:lpstr>Recredentialing Recap – AAAHC</vt:lpstr>
      <vt:lpstr>Recredentialing Recap – NCQA and URAC</vt:lpstr>
      <vt:lpstr>Activity 2.7: Reappointment/Recredentialing</vt:lpstr>
      <vt:lpstr>Debrief</vt:lpstr>
      <vt:lpstr>Open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2.5:  Temporary Privilege Exercise</dc:title>
  <dc:creator>Valerie Fry</dc:creator>
  <cp:lastModifiedBy>Mathis, Kat</cp:lastModifiedBy>
  <cp:revision>52</cp:revision>
  <dcterms:created xsi:type="dcterms:W3CDTF">2020-05-30T21:23:12Z</dcterms:created>
  <dcterms:modified xsi:type="dcterms:W3CDTF">2021-09-16T21:31:27Z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E8268FC1-3936-4292-A67A-DE8096BBD06B</vt:lpwstr>
  </property>
  <property fmtid="{D5CDD505-2E9C-101B-9397-08002B2CF9AE}" pid="3" name="ArticulatePath">
    <vt:lpwstr>Week 2 - CPCS Zoom Powerpoint Final 08-2021</vt:lpwstr>
  </property>
</Properties>
</file>