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4F4062-F196-41BA-86E7-D56659E4DF56}" type="datetimeFigureOut">
              <a:rPr lang="en-US" smtClean="0"/>
              <a:t>10/5/2021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91EC2-5042-412B-AFA1-0664314DFA6E}" type="slidenum">
              <a:rPr lang="en-US" smtClean="0"/>
              <a:t>‹#›</a:t>
            </a:fld>
            <a:endParaRPr lang="en-US"/>
          </a:p>
        </p:txBody>
      </p:sp>
    </p:spTree>
    <p:extLst>
      <p:ext uri="{BB962C8B-B14F-4D97-AF65-F5344CB8AC3E}">
        <p14:creationId xmlns:p14="http://schemas.microsoft.com/office/powerpoint/2010/main" val="2780467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000625" cy="2813050"/>
          </a:xfrm>
        </p:spPr>
      </p:sp>
      <p:sp>
        <p:nvSpPr>
          <p:cNvPr id="3" name="Notes Placeholder 2"/>
          <p:cNvSpPr>
            <a:spLocks noGrp="1"/>
          </p:cNvSpPr>
          <p:nvPr>
            <p:ph type="body" idx="1"/>
          </p:nvPr>
        </p:nvSpPr>
        <p:spPr>
          <a:xfrm>
            <a:off x="731520" y="4242625"/>
            <a:ext cx="5852160" cy="4450271"/>
          </a:xfrm>
        </p:spPr>
        <p:txBody>
          <a:bodyPr/>
          <a:lstStyle/>
          <a:p>
            <a:pPr marL="361950" indent="-361950">
              <a:spcAft>
                <a:spcPts val="1269"/>
              </a:spcAft>
              <a:buFont typeface="+mj-lt"/>
              <a:buAutoNum type="arabicPeriod"/>
              <a:tabLst>
                <a:tab pos="-241653" algn="l"/>
              </a:tabLst>
            </a:pPr>
            <a:r>
              <a:rPr lang="en-US" dirty="0">
                <a:latin typeface="Arial"/>
                <a:ea typeface="Times New Roman" panose="02020603050405020304" pitchFamily="18" charset="0"/>
                <a:cs typeface="Arial"/>
              </a:rPr>
              <a:t>Medicare requires providers to perform what process every 3-5 years? </a:t>
            </a:r>
            <a:r>
              <a:rPr lang="en-US" b="1" dirty="0">
                <a:latin typeface="Arial"/>
                <a:ea typeface="Times New Roman" panose="02020603050405020304" pitchFamily="18" charset="0"/>
                <a:cs typeface="Arial"/>
              </a:rPr>
              <a:t>Revalidation</a:t>
            </a:r>
            <a:endParaRPr lang="en-US" b="1" dirty="0">
              <a:latin typeface="Arial"/>
              <a:cs typeface="Arial"/>
            </a:endParaRPr>
          </a:p>
          <a:p>
            <a:pPr marL="361950" indent="-361950">
              <a:spcAft>
                <a:spcPts val="1269"/>
              </a:spcAft>
              <a:buAutoNum type="arabicPeriod"/>
              <a:tabLst>
                <a:tab pos="-241653" algn="l"/>
              </a:tabLst>
            </a:pPr>
            <a:endParaRPr lang="en-US" b="1" dirty="0">
              <a:latin typeface="Arial"/>
              <a:ea typeface="Times New Roman" panose="02020603050405020304" pitchFamily="18" charset="0"/>
              <a:cs typeface="Arial"/>
            </a:endParaRPr>
          </a:p>
          <a:p>
            <a:pPr marL="362480" indent="-362480">
              <a:spcAft>
                <a:spcPts val="1269"/>
              </a:spcAft>
              <a:buFont typeface="+mj-lt"/>
              <a:buAutoNum type="arabicPeriod"/>
              <a:tabLst>
                <a:tab pos="-241653" algn="l"/>
              </a:tabLst>
            </a:pPr>
            <a:r>
              <a:rPr lang="en-US" dirty="0">
                <a:latin typeface="Arial" panose="020B0604020202020204" pitchFamily="34" charset="0"/>
                <a:ea typeface="Times New Roman" panose="02020603050405020304" pitchFamily="18" charset="0"/>
                <a:cs typeface="Arial" panose="020B0604020202020204" pitchFamily="34" charset="0"/>
              </a:rPr>
              <a:t>According to DNV standards, initial appointments to the medical staff are not to exceed what time period? </a:t>
            </a:r>
            <a:r>
              <a:rPr lang="en-US" b="1" dirty="0">
                <a:latin typeface="Arial" panose="020B0604020202020204" pitchFamily="34" charset="0"/>
                <a:ea typeface="Times New Roman" panose="02020603050405020304" pitchFamily="18" charset="0"/>
                <a:cs typeface="Arial" panose="020B0604020202020204" pitchFamily="34" charset="0"/>
              </a:rPr>
              <a:t>36 months</a:t>
            </a:r>
          </a:p>
          <a:p>
            <a:pPr marL="361950" indent="-361950">
              <a:spcAft>
                <a:spcPts val="1269"/>
              </a:spcAft>
              <a:buAutoNum type="arabicPeriod"/>
              <a:tabLst>
                <a:tab pos="-241653" algn="l"/>
              </a:tabLst>
            </a:pPr>
            <a:endParaRPr lang="en-US" b="1" dirty="0">
              <a:latin typeface="Arial"/>
              <a:ea typeface="Times New Roman" panose="02020603050405020304" pitchFamily="18" charset="0"/>
              <a:cs typeface="Arial"/>
            </a:endParaRPr>
          </a:p>
          <a:p>
            <a:pPr marL="362480" indent="-362480">
              <a:spcAft>
                <a:spcPts val="1269"/>
              </a:spcAft>
              <a:buFont typeface="+mj-lt"/>
              <a:buAutoNum type="arabicPeriod"/>
              <a:tabLst>
                <a:tab pos="-241653" algn="l"/>
              </a:tabLst>
            </a:pPr>
            <a:r>
              <a:rPr lang="en-US" dirty="0">
                <a:latin typeface="Arial" panose="020B0604020202020204" pitchFamily="34" charset="0"/>
                <a:ea typeface="Times New Roman" panose="02020603050405020304" pitchFamily="18" charset="0"/>
                <a:cs typeface="Arial" panose="020B0604020202020204" pitchFamily="34" charset="0"/>
              </a:rPr>
              <a:t>True or False: The Joint Commission standards require that the applicant’s participation in continuing education is evaluated and considered on initial appointment to the medical staff. </a:t>
            </a:r>
            <a:r>
              <a:rPr lang="en-US" b="1" dirty="0">
                <a:latin typeface="Arial" panose="020B0604020202020204" pitchFamily="34" charset="0"/>
                <a:ea typeface="Times New Roman" panose="02020603050405020304" pitchFamily="18" charset="0"/>
                <a:cs typeface="Arial" panose="020B0604020202020204" pitchFamily="34" charset="0"/>
              </a:rPr>
              <a:t>False. Participating in continuing education must be considered in decisions about reappointment to membership on the medical staff or renewal or revision of individual clinical privileges. The standards do not require this to be evaluated on initial appointment.</a:t>
            </a:r>
            <a:endParaRPr lang="en-US" dirty="0">
              <a:latin typeface="Arial" panose="020B0604020202020204" pitchFamily="34" charset="0"/>
              <a:ea typeface="Times New Roman" panose="02020603050405020304" pitchFamily="18" charset="0"/>
              <a:cs typeface="Arial" panose="020B0604020202020204" pitchFamily="34" charset="0"/>
            </a:endParaRPr>
          </a:p>
          <a:p>
            <a:pPr marL="361950" indent="-361950">
              <a:spcAft>
                <a:spcPts val="1269"/>
              </a:spcAft>
              <a:buAutoNum type="arabicPeriod"/>
              <a:tabLst>
                <a:tab pos="-241653" algn="l"/>
              </a:tabLst>
            </a:pPr>
            <a:endParaRPr lang="en-US" b="1" dirty="0">
              <a:latin typeface="Arial"/>
              <a:cs typeface="Arial"/>
            </a:endParaRPr>
          </a:p>
          <a:p>
            <a:pPr marL="362480" indent="-362480">
              <a:spcAft>
                <a:spcPts val="1269"/>
              </a:spcAft>
              <a:buFont typeface="+mj-lt"/>
              <a:buAutoNum type="arabicPeriod"/>
              <a:tabLst>
                <a:tab pos="-241653" algn="l"/>
              </a:tabLst>
            </a:pPr>
            <a:r>
              <a:rPr lang="en-US" dirty="0">
                <a:latin typeface="Arial" panose="020B0604020202020204" pitchFamily="34" charset="0"/>
                <a:cs typeface="Arial" panose="020B0604020202020204" pitchFamily="34" charset="0"/>
              </a:rPr>
              <a:t>According to NCQA standards, on initial application, review of information on sanctions, restrictions on licensure and limitations on scope of practice must cover what period of time? </a:t>
            </a:r>
            <a:r>
              <a:rPr lang="en-US" b="1" dirty="0">
                <a:latin typeface="Arial" panose="020B0604020202020204" pitchFamily="34" charset="0"/>
                <a:cs typeface="Arial" panose="020B0604020202020204" pitchFamily="34" charset="0"/>
              </a:rPr>
              <a:t>The most recent five-year period</a:t>
            </a:r>
          </a:p>
          <a:p>
            <a:pPr marL="361950" indent="-361950">
              <a:spcAft>
                <a:spcPts val="1269"/>
              </a:spcAft>
              <a:buAutoNum type="arabicPeriod"/>
              <a:tabLst>
                <a:tab pos="-241653" algn="l"/>
              </a:tabLst>
            </a:pPr>
            <a:endParaRPr lang="en-US" b="1" dirty="0">
              <a:latin typeface="Arial"/>
              <a:ea typeface="Times New Roman" panose="02020603050405020304" pitchFamily="18" charset="0"/>
              <a:cs typeface="Arial"/>
            </a:endParaRPr>
          </a:p>
          <a:p>
            <a:pPr marL="362480" indent="-362480">
              <a:spcAft>
                <a:spcPts val="1269"/>
              </a:spcAft>
              <a:buFont typeface="+mj-lt"/>
              <a:buAutoNum type="arabicPeriod"/>
              <a:tabLst>
                <a:tab pos="-241653" algn="l"/>
              </a:tabLst>
            </a:pPr>
            <a:r>
              <a:rPr lang="en-US" dirty="0">
                <a:latin typeface="Arial" panose="020B0604020202020204" pitchFamily="34" charset="0"/>
                <a:ea typeface="Times New Roman" panose="02020603050405020304" pitchFamily="18" charset="0"/>
                <a:cs typeface="Arial" panose="020B0604020202020204" pitchFamily="34" charset="0"/>
              </a:rPr>
              <a:t>What are the two elements of Due Process? </a:t>
            </a:r>
            <a:r>
              <a:rPr lang="en-US" b="1" dirty="0">
                <a:latin typeface="Arial" panose="020B0604020202020204" pitchFamily="34" charset="0"/>
                <a:ea typeface="Times New Roman" panose="02020603050405020304" pitchFamily="18" charset="0"/>
                <a:cs typeface="Arial" panose="020B0604020202020204" pitchFamily="34" charset="0"/>
              </a:rPr>
              <a:t>Substantive and Procedural</a:t>
            </a:r>
            <a:endParaRPr lang="en-US" dirty="0"/>
          </a:p>
        </p:txBody>
      </p:sp>
      <p:sp>
        <p:nvSpPr>
          <p:cNvPr id="4" name="Slide Number Placeholder 3"/>
          <p:cNvSpPr>
            <a:spLocks noGrp="1"/>
          </p:cNvSpPr>
          <p:nvPr>
            <p:ph type="sldNum" sz="quarter" idx="5"/>
          </p:nvPr>
        </p:nvSpPr>
        <p:spPr/>
        <p:txBody>
          <a:bodyPr/>
          <a:lstStyle/>
          <a:p>
            <a:fld id="{F13CCC94-E797-4783-A291-4F1D3B480055}" type="slidenum">
              <a:rPr lang="en-US" smtClean="0"/>
              <a:t>1</a:t>
            </a:fld>
            <a:endParaRPr lang="en-US"/>
          </a:p>
        </p:txBody>
      </p:sp>
    </p:spTree>
    <p:extLst>
      <p:ext uri="{BB962C8B-B14F-4D97-AF65-F5344CB8AC3E}">
        <p14:creationId xmlns:p14="http://schemas.microsoft.com/office/powerpoint/2010/main" val="3679299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01E2B3-8577-431C-A0FD-3EA55E5FBC59}"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66620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1E2B3-8577-431C-A0FD-3EA55E5FBC59}"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60420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1E2B3-8577-431C-A0FD-3EA55E5FBC59}"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1324472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1E2B3-8577-431C-A0FD-3EA55E5FBC59}"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112222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01E2B3-8577-431C-A0FD-3EA55E5FBC59}"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234408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01E2B3-8577-431C-A0FD-3EA55E5FBC59}"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421168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01E2B3-8577-431C-A0FD-3EA55E5FBC59}" type="datetimeFigureOut">
              <a:rPr lang="en-US" smtClean="0"/>
              <a:t>10/5/2021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351037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01E2B3-8577-431C-A0FD-3EA55E5FBC59}" type="datetimeFigureOut">
              <a:rPr lang="en-US" smtClean="0"/>
              <a:t>10/5/2021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189645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1E2B3-8577-431C-A0FD-3EA55E5FBC59}" type="datetimeFigureOut">
              <a:rPr lang="en-US" smtClean="0"/>
              <a:t>10/5/2021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177927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01E2B3-8577-431C-A0FD-3EA55E5FBC59}"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351907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01E2B3-8577-431C-A0FD-3EA55E5FBC59}"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1675909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1E2B3-8577-431C-A0FD-3EA55E5FBC59}" type="datetimeFigureOut">
              <a:rPr lang="en-US" smtClean="0"/>
              <a:t>10/5/2021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6AA92-7AA1-4197-B673-619C9AE414E5}" type="slidenum">
              <a:rPr lang="en-US" smtClean="0"/>
              <a:t>‹#›</a:t>
            </a:fld>
            <a:endParaRPr lang="en-US"/>
          </a:p>
        </p:txBody>
      </p:sp>
    </p:spTree>
    <p:extLst>
      <p:ext uri="{BB962C8B-B14F-4D97-AF65-F5344CB8AC3E}">
        <p14:creationId xmlns:p14="http://schemas.microsoft.com/office/powerpoint/2010/main" val="1123349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E51079A-862E-48B0-B805-D92BBB6A92C7}"/>
              </a:ext>
            </a:extLst>
          </p:cNvPr>
          <p:cNvSpPr>
            <a:spLocks noGrp="1"/>
          </p:cNvSpPr>
          <p:nvPr>
            <p:ph type="title"/>
          </p:nvPr>
        </p:nvSpPr>
        <p:spPr>
          <a:xfrm>
            <a:off x="838200" y="365126"/>
            <a:ext cx="10515600" cy="815282"/>
          </a:xfrm>
        </p:spPr>
        <p:txBody>
          <a:bodyPr>
            <a:normAutofit/>
          </a:bodyPr>
          <a:lstStyle/>
          <a:p>
            <a:pPr fontAlgn="base">
              <a:spcAft>
                <a:spcPct val="0"/>
              </a:spcAft>
            </a:pPr>
            <a:r>
              <a:rPr lang="en-US" sz="2700" b="1" cap="small" dirty="0">
                <a:solidFill>
                  <a:srgbClr val="00748E"/>
                </a:solidFill>
                <a:latin typeface="Calibri" panose="020F0502020204030204" pitchFamily="34" charset="0"/>
              </a:rPr>
              <a:t>ROUND </a:t>
            </a:r>
            <a:r>
              <a:rPr lang="en-US" sz="2700" b="1" cap="small" dirty="0" smtClean="0">
                <a:solidFill>
                  <a:srgbClr val="00748E"/>
                </a:solidFill>
                <a:latin typeface="Calibri" panose="020F0502020204030204" pitchFamily="34" charset="0"/>
              </a:rPr>
              <a:t>4</a:t>
            </a:r>
            <a:endParaRPr lang="en-US" sz="2700" b="1" cap="small" dirty="0">
              <a:solidFill>
                <a:srgbClr val="00748E"/>
              </a:solidFill>
              <a:latin typeface="Calibri" panose="020F0502020204030204" pitchFamily="34" charset="0"/>
            </a:endParaRPr>
          </a:p>
        </p:txBody>
      </p:sp>
      <p:sp>
        <p:nvSpPr>
          <p:cNvPr id="7" name="Content Placeholder 6">
            <a:extLst>
              <a:ext uri="{FF2B5EF4-FFF2-40B4-BE49-F238E27FC236}">
                <a16:creationId xmlns:a16="http://schemas.microsoft.com/office/drawing/2014/main" id="{D475231D-B174-4366-8AD3-C330A5A59F8F}"/>
              </a:ext>
            </a:extLst>
          </p:cNvPr>
          <p:cNvSpPr>
            <a:spLocks noGrp="1"/>
          </p:cNvSpPr>
          <p:nvPr>
            <p:ph idx="1"/>
          </p:nvPr>
        </p:nvSpPr>
        <p:spPr>
          <a:xfrm>
            <a:off x="812800" y="1240078"/>
            <a:ext cx="10769600" cy="5038486"/>
          </a:xfrm>
        </p:spPr>
        <p:txBody>
          <a:bodyPr/>
          <a:lstStyle/>
          <a:p>
            <a:pPr marL="342900" marR="0" lvl="0" indent="-342900">
              <a:spcBef>
                <a:spcPts val="0"/>
              </a:spcBef>
              <a:spcAft>
                <a:spcPts val="1200"/>
              </a:spcAft>
              <a:buFont typeface="+mj-lt"/>
              <a:buAutoNum type="arabicPeriod"/>
              <a:tabLst>
                <a:tab pos="-228600" algn="l"/>
              </a:tabLst>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CMS Conditions of Participation for Hospitals require that criteria for selection to the medical staff include evaluation of five areas. One of these is competence. Name the four remaining areas.</a:t>
            </a:r>
            <a:br>
              <a:rPr lang="en-US" sz="2000" dirty="0" smtClean="0">
                <a:effectLst/>
                <a:latin typeface="Arial" panose="020B0604020202020204" pitchFamily="34" charset="0"/>
                <a:ea typeface="Times New Roman" panose="02020603050405020304" pitchFamily="18" charset="0"/>
                <a:cs typeface="Arial" panose="020B0604020202020204" pitchFamily="34" charset="0"/>
              </a:rPr>
            </a:b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1200"/>
              </a:spcAft>
              <a:buFont typeface="+mj-lt"/>
              <a:buAutoNum type="arabicPeriod"/>
              <a:tabLst>
                <a:tab pos="-228600" algn="l"/>
              </a:tabLst>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NCQA requires which three factors prior to provisionally credentialing a provider? </a:t>
            </a:r>
            <a:br>
              <a:rPr lang="en-US" sz="2000" dirty="0" smtClean="0">
                <a:effectLst/>
                <a:latin typeface="Arial" panose="020B0604020202020204" pitchFamily="34" charset="0"/>
                <a:ea typeface="Times New Roman" panose="02020603050405020304" pitchFamily="18" charset="0"/>
                <a:cs typeface="Arial" panose="020B0604020202020204" pitchFamily="34" charset="0"/>
              </a:rPr>
            </a:b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1200"/>
              </a:spcAft>
              <a:buFont typeface="+mj-lt"/>
              <a:buAutoNum type="arabicPeriod"/>
              <a:tabLst>
                <a:tab pos="-228600" algn="l"/>
              </a:tabLst>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AAAHC requires a provider to be </a:t>
            </a:r>
            <a:r>
              <a:rPr lang="en-US" sz="2000" dirty="0" err="1" smtClean="0">
                <a:effectLst/>
                <a:latin typeface="Arial" panose="020B0604020202020204" pitchFamily="34" charset="0"/>
                <a:ea typeface="Times New Roman" panose="02020603050405020304" pitchFamily="18" charset="0"/>
                <a:cs typeface="Arial" panose="020B0604020202020204" pitchFamily="34" charset="0"/>
              </a:rPr>
              <a:t>recredentialed</a:t>
            </a:r>
            <a:r>
              <a:rPr lang="en-US" sz="2000" dirty="0" smtClean="0">
                <a:effectLst/>
                <a:latin typeface="Arial" panose="020B0604020202020204" pitchFamily="34" charset="0"/>
                <a:ea typeface="Times New Roman" panose="02020603050405020304" pitchFamily="18" charset="0"/>
                <a:cs typeface="Arial" panose="020B0604020202020204" pitchFamily="34" charset="0"/>
              </a:rPr>
              <a:t> every three years except under what circumstance?</a:t>
            </a:r>
            <a:br>
              <a:rPr lang="en-US" sz="2000" dirty="0" smtClean="0">
                <a:effectLst/>
                <a:latin typeface="Arial" panose="020B0604020202020204" pitchFamily="34" charset="0"/>
                <a:ea typeface="Times New Roman" panose="02020603050405020304" pitchFamily="18" charset="0"/>
                <a:cs typeface="Arial" panose="020B0604020202020204" pitchFamily="34" charset="0"/>
              </a:rPr>
            </a:b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1200"/>
              </a:spcAft>
              <a:buFont typeface="+mj-lt"/>
              <a:buAutoNum type="arabicPeriod"/>
              <a:tabLst>
                <a:tab pos="-228600" algn="l"/>
              </a:tabLst>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How often is the Department of Health and Human </a:t>
            </a:r>
            <a:r>
              <a:rPr lang="en-US" sz="2000" dirty="0" smtClean="0">
                <a:latin typeface="Arial" panose="020B0604020202020204" pitchFamily="34" charset="0"/>
                <a:ea typeface="Times New Roman" panose="02020603050405020304" pitchFamily="18" charset="0"/>
                <a:cs typeface="Arial" panose="020B0604020202020204" pitchFamily="34" charset="0"/>
              </a:rPr>
              <a:t>S</a:t>
            </a:r>
            <a:r>
              <a:rPr lang="en-US" sz="2000" dirty="0" smtClean="0">
                <a:effectLst/>
                <a:latin typeface="Arial" panose="020B0604020202020204" pitchFamily="34" charset="0"/>
                <a:ea typeface="Times New Roman" panose="02020603050405020304" pitchFamily="18" charset="0"/>
                <a:cs typeface="Arial" panose="020B0604020202020204" pitchFamily="34" charset="0"/>
              </a:rPr>
              <a:t>ervices required to report exclusions from participation on Medicare, Medicaid and other Federal health care programs to the NPDB?</a:t>
            </a:r>
            <a:br>
              <a:rPr lang="en-US" sz="2000" dirty="0" smtClean="0">
                <a:effectLst/>
                <a:latin typeface="Arial" panose="020B0604020202020204" pitchFamily="34" charset="0"/>
                <a:ea typeface="Times New Roman" panose="02020603050405020304" pitchFamily="18" charset="0"/>
                <a:cs typeface="Arial" panose="020B0604020202020204" pitchFamily="34" charset="0"/>
              </a:rPr>
            </a:b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1200"/>
              </a:spcAft>
              <a:buFont typeface="+mj-lt"/>
              <a:buAutoNum type="arabicPeriod"/>
              <a:tabLst>
                <a:tab pos="-228600" algn="l"/>
              </a:tabLst>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What specialty is most likely to be granted privileges for balloon endometrial ablation?</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Slide Number Placeholder 4">
            <a:extLst>
              <a:ext uri="{FF2B5EF4-FFF2-40B4-BE49-F238E27FC236}">
                <a16:creationId xmlns:a16="http://schemas.microsoft.com/office/drawing/2014/main" id="{692D25E7-6085-4EB5-85FB-4423B1CDEA3F}"/>
              </a:ext>
            </a:extLst>
          </p:cNvPr>
          <p:cNvSpPr>
            <a:spLocks noGrp="1"/>
          </p:cNvSpPr>
          <p:nvPr>
            <p:ph type="sldNum" sz="quarter" idx="4294967295"/>
          </p:nvPr>
        </p:nvSpPr>
        <p:spPr/>
        <p:txBody>
          <a:bodyPr/>
          <a:lstStyle/>
          <a:p>
            <a:endParaRPr lang="en-US" dirty="0"/>
          </a:p>
        </p:txBody>
      </p:sp>
    </p:spTree>
    <p:custDataLst>
      <p:tags r:id="rId1"/>
    </p:custDataLst>
    <p:extLst>
      <p:ext uri="{BB962C8B-B14F-4D97-AF65-F5344CB8AC3E}">
        <p14:creationId xmlns:p14="http://schemas.microsoft.com/office/powerpoint/2010/main" val="4066707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261</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ROUND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ROUND 1</dc:title>
  <dc:creator>Mathis, Kat</dc:creator>
  <cp:lastModifiedBy>Mathis, Kat</cp:lastModifiedBy>
  <cp:revision>2</cp:revision>
  <dcterms:created xsi:type="dcterms:W3CDTF">2021-10-05T22:07:12Z</dcterms:created>
  <dcterms:modified xsi:type="dcterms:W3CDTF">2021-10-05T22:16:18Z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0F465E89-1E27-46E8-8EC5-4A090620F920</vt:lpwstr>
  </property>
  <property fmtid="{D5CDD505-2E9C-101B-9397-08002B2CF9AE}" pid="3" name="ArticulatePath">
    <vt:lpwstr>Presentation1</vt:lpwstr>
  </property>
</Properties>
</file>