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12192000" cy="6858000"/>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4F4062-F196-41BA-86E7-D56659E4DF56}" type="datetimeFigureOut">
              <a:rPr lang="en-US" smtClean="0"/>
              <a:t>10/5/2021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91EC2-5042-412B-AFA1-0664314DFA6E}" type="slidenum">
              <a:rPr lang="en-US" smtClean="0"/>
              <a:t>‹#›</a:t>
            </a:fld>
            <a:endParaRPr lang="en-US"/>
          </a:p>
        </p:txBody>
      </p:sp>
    </p:spTree>
    <p:extLst>
      <p:ext uri="{BB962C8B-B14F-4D97-AF65-F5344CB8AC3E}">
        <p14:creationId xmlns:p14="http://schemas.microsoft.com/office/powerpoint/2010/main" val="2780467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000625" cy="2813050"/>
          </a:xfrm>
        </p:spPr>
      </p:sp>
      <p:sp>
        <p:nvSpPr>
          <p:cNvPr id="3" name="Notes Placeholder 2"/>
          <p:cNvSpPr>
            <a:spLocks noGrp="1"/>
          </p:cNvSpPr>
          <p:nvPr>
            <p:ph type="body" idx="1"/>
          </p:nvPr>
        </p:nvSpPr>
        <p:spPr>
          <a:xfrm>
            <a:off x="731520" y="4242625"/>
            <a:ext cx="5852160" cy="4450271"/>
          </a:xfrm>
        </p:spPr>
        <p:txBody>
          <a:bodyPr/>
          <a:lstStyle/>
          <a:p>
            <a:pPr marL="361950" indent="-361950">
              <a:spcAft>
                <a:spcPts val="1269"/>
              </a:spcAft>
              <a:buFont typeface="+mj-lt"/>
              <a:buAutoNum type="arabicPeriod"/>
              <a:tabLst>
                <a:tab pos="-241653" algn="l"/>
              </a:tabLst>
            </a:pPr>
            <a:r>
              <a:rPr lang="en-US" dirty="0">
                <a:latin typeface="Arial"/>
                <a:ea typeface="Times New Roman" panose="02020603050405020304" pitchFamily="18" charset="0"/>
                <a:cs typeface="Arial"/>
              </a:rPr>
              <a:t>Medicare requires providers to perform what process every 3-5 years? </a:t>
            </a:r>
            <a:r>
              <a:rPr lang="en-US" b="1" dirty="0">
                <a:latin typeface="Arial"/>
                <a:ea typeface="Times New Roman" panose="02020603050405020304" pitchFamily="18" charset="0"/>
                <a:cs typeface="Arial"/>
              </a:rPr>
              <a:t>Revalidation</a:t>
            </a:r>
            <a:endParaRPr lang="en-US" b="1" dirty="0">
              <a:latin typeface="Arial"/>
              <a:cs typeface="Arial"/>
            </a:endParaRPr>
          </a:p>
          <a:p>
            <a:pPr marL="361950" indent="-361950">
              <a:spcAft>
                <a:spcPts val="1269"/>
              </a:spcAft>
              <a:buAutoNum type="arabicPeriod"/>
              <a:tabLst>
                <a:tab pos="-241653" algn="l"/>
              </a:tabLst>
            </a:pPr>
            <a:endParaRPr lang="en-US" b="1" dirty="0">
              <a:latin typeface="Arial"/>
              <a:ea typeface="Times New Roman" panose="02020603050405020304" pitchFamily="18" charset="0"/>
              <a:cs typeface="Arial"/>
            </a:endParaRPr>
          </a:p>
          <a:p>
            <a:pPr marL="362480" indent="-362480">
              <a:spcAft>
                <a:spcPts val="1269"/>
              </a:spcAft>
              <a:buFont typeface="+mj-lt"/>
              <a:buAutoNum type="arabicPeriod"/>
              <a:tabLst>
                <a:tab pos="-241653" algn="l"/>
              </a:tabLst>
            </a:pPr>
            <a:r>
              <a:rPr lang="en-US" dirty="0">
                <a:latin typeface="Arial" panose="020B0604020202020204" pitchFamily="34" charset="0"/>
                <a:ea typeface="Times New Roman" panose="02020603050405020304" pitchFamily="18" charset="0"/>
                <a:cs typeface="Arial" panose="020B0604020202020204" pitchFamily="34" charset="0"/>
              </a:rPr>
              <a:t>According to DNV standards, initial appointments to the medical staff are not to exceed what time period? </a:t>
            </a:r>
            <a:r>
              <a:rPr lang="en-US" b="1" dirty="0">
                <a:latin typeface="Arial" panose="020B0604020202020204" pitchFamily="34" charset="0"/>
                <a:ea typeface="Times New Roman" panose="02020603050405020304" pitchFamily="18" charset="0"/>
                <a:cs typeface="Arial" panose="020B0604020202020204" pitchFamily="34" charset="0"/>
              </a:rPr>
              <a:t>36 months</a:t>
            </a:r>
          </a:p>
          <a:p>
            <a:pPr marL="361950" indent="-361950">
              <a:spcAft>
                <a:spcPts val="1269"/>
              </a:spcAft>
              <a:buAutoNum type="arabicPeriod"/>
              <a:tabLst>
                <a:tab pos="-241653" algn="l"/>
              </a:tabLst>
            </a:pPr>
            <a:endParaRPr lang="en-US" b="1" dirty="0">
              <a:latin typeface="Arial"/>
              <a:ea typeface="Times New Roman" panose="02020603050405020304" pitchFamily="18" charset="0"/>
              <a:cs typeface="Arial"/>
            </a:endParaRPr>
          </a:p>
          <a:p>
            <a:pPr marL="362480" indent="-362480">
              <a:spcAft>
                <a:spcPts val="1269"/>
              </a:spcAft>
              <a:buFont typeface="+mj-lt"/>
              <a:buAutoNum type="arabicPeriod"/>
              <a:tabLst>
                <a:tab pos="-241653" algn="l"/>
              </a:tabLst>
            </a:pPr>
            <a:r>
              <a:rPr lang="en-US" dirty="0">
                <a:latin typeface="Arial" panose="020B0604020202020204" pitchFamily="34" charset="0"/>
                <a:ea typeface="Times New Roman" panose="02020603050405020304" pitchFamily="18" charset="0"/>
                <a:cs typeface="Arial" panose="020B0604020202020204" pitchFamily="34" charset="0"/>
              </a:rPr>
              <a:t>True or False: The Joint Commission standards require that the applicant’s participation in continuing education is evaluated and considered on initial appointment to the medical staff. </a:t>
            </a:r>
            <a:r>
              <a:rPr lang="en-US" b="1" dirty="0">
                <a:latin typeface="Arial" panose="020B0604020202020204" pitchFamily="34" charset="0"/>
                <a:ea typeface="Times New Roman" panose="02020603050405020304" pitchFamily="18" charset="0"/>
                <a:cs typeface="Arial" panose="020B0604020202020204" pitchFamily="34" charset="0"/>
              </a:rPr>
              <a:t>False. Participating in continuing education must be considered in decisions about reappointment to membership on the medical staff or renewal or revision of individual clinical privileges. The standards do not require this to be evaluated on initial appointment.</a:t>
            </a:r>
            <a:endParaRPr lang="en-US" dirty="0">
              <a:latin typeface="Arial" panose="020B0604020202020204" pitchFamily="34" charset="0"/>
              <a:ea typeface="Times New Roman" panose="02020603050405020304" pitchFamily="18" charset="0"/>
              <a:cs typeface="Arial" panose="020B0604020202020204" pitchFamily="34" charset="0"/>
            </a:endParaRPr>
          </a:p>
          <a:p>
            <a:pPr marL="361950" indent="-361950">
              <a:spcAft>
                <a:spcPts val="1269"/>
              </a:spcAft>
              <a:buAutoNum type="arabicPeriod"/>
              <a:tabLst>
                <a:tab pos="-241653" algn="l"/>
              </a:tabLst>
            </a:pPr>
            <a:endParaRPr lang="en-US" b="1" dirty="0">
              <a:latin typeface="Arial"/>
              <a:cs typeface="Arial"/>
            </a:endParaRPr>
          </a:p>
          <a:p>
            <a:pPr marL="362480" indent="-362480">
              <a:spcAft>
                <a:spcPts val="1269"/>
              </a:spcAft>
              <a:buFont typeface="+mj-lt"/>
              <a:buAutoNum type="arabicPeriod"/>
              <a:tabLst>
                <a:tab pos="-241653" algn="l"/>
              </a:tabLst>
            </a:pPr>
            <a:r>
              <a:rPr lang="en-US" dirty="0">
                <a:latin typeface="Arial" panose="020B0604020202020204" pitchFamily="34" charset="0"/>
                <a:cs typeface="Arial" panose="020B0604020202020204" pitchFamily="34" charset="0"/>
              </a:rPr>
              <a:t>According to NCQA standards, on initial application, review of information on sanctions, restrictions on licensure and limitations on scope of practice must cover what period of time? </a:t>
            </a:r>
            <a:r>
              <a:rPr lang="en-US" b="1" dirty="0">
                <a:latin typeface="Arial" panose="020B0604020202020204" pitchFamily="34" charset="0"/>
                <a:cs typeface="Arial" panose="020B0604020202020204" pitchFamily="34" charset="0"/>
              </a:rPr>
              <a:t>The most recent five-year period</a:t>
            </a:r>
          </a:p>
          <a:p>
            <a:pPr marL="361950" indent="-361950">
              <a:spcAft>
                <a:spcPts val="1269"/>
              </a:spcAft>
              <a:buAutoNum type="arabicPeriod"/>
              <a:tabLst>
                <a:tab pos="-241653" algn="l"/>
              </a:tabLst>
            </a:pPr>
            <a:endParaRPr lang="en-US" b="1" dirty="0">
              <a:latin typeface="Arial"/>
              <a:ea typeface="Times New Roman" panose="02020603050405020304" pitchFamily="18" charset="0"/>
              <a:cs typeface="Arial"/>
            </a:endParaRPr>
          </a:p>
          <a:p>
            <a:pPr marL="362480" indent="-362480">
              <a:spcAft>
                <a:spcPts val="1269"/>
              </a:spcAft>
              <a:buFont typeface="+mj-lt"/>
              <a:buAutoNum type="arabicPeriod"/>
              <a:tabLst>
                <a:tab pos="-241653" algn="l"/>
              </a:tabLst>
            </a:pPr>
            <a:r>
              <a:rPr lang="en-US" dirty="0">
                <a:latin typeface="Arial" panose="020B0604020202020204" pitchFamily="34" charset="0"/>
                <a:ea typeface="Times New Roman" panose="02020603050405020304" pitchFamily="18" charset="0"/>
                <a:cs typeface="Arial" panose="020B0604020202020204" pitchFamily="34" charset="0"/>
              </a:rPr>
              <a:t>What are the two elements of Due Process? </a:t>
            </a:r>
            <a:r>
              <a:rPr lang="en-US" b="1" dirty="0">
                <a:latin typeface="Arial" panose="020B0604020202020204" pitchFamily="34" charset="0"/>
                <a:ea typeface="Times New Roman" panose="02020603050405020304" pitchFamily="18" charset="0"/>
                <a:cs typeface="Arial" panose="020B0604020202020204" pitchFamily="34" charset="0"/>
              </a:rPr>
              <a:t>Substantive and Procedural</a:t>
            </a:r>
            <a:endParaRPr lang="en-US" dirty="0"/>
          </a:p>
        </p:txBody>
      </p:sp>
      <p:sp>
        <p:nvSpPr>
          <p:cNvPr id="4" name="Slide Number Placeholder 3"/>
          <p:cNvSpPr>
            <a:spLocks noGrp="1"/>
          </p:cNvSpPr>
          <p:nvPr>
            <p:ph type="sldNum" sz="quarter" idx="5"/>
          </p:nvPr>
        </p:nvSpPr>
        <p:spPr/>
        <p:txBody>
          <a:bodyPr/>
          <a:lstStyle/>
          <a:p>
            <a:fld id="{F13CCC94-E797-4783-A291-4F1D3B480055}" type="slidenum">
              <a:rPr lang="en-US" smtClean="0"/>
              <a:t>1</a:t>
            </a:fld>
            <a:endParaRPr lang="en-US"/>
          </a:p>
        </p:txBody>
      </p:sp>
    </p:spTree>
    <p:extLst>
      <p:ext uri="{BB962C8B-B14F-4D97-AF65-F5344CB8AC3E}">
        <p14:creationId xmlns:p14="http://schemas.microsoft.com/office/powerpoint/2010/main" val="3926265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01E2B3-8577-431C-A0FD-3EA55E5FBC59}"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6AA92-7AA1-4197-B673-619C9AE414E5}" type="slidenum">
              <a:rPr lang="en-US" smtClean="0"/>
              <a:t>‹#›</a:t>
            </a:fld>
            <a:endParaRPr lang="en-US"/>
          </a:p>
        </p:txBody>
      </p:sp>
    </p:spTree>
    <p:extLst>
      <p:ext uri="{BB962C8B-B14F-4D97-AF65-F5344CB8AC3E}">
        <p14:creationId xmlns:p14="http://schemas.microsoft.com/office/powerpoint/2010/main" val="666208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01E2B3-8577-431C-A0FD-3EA55E5FBC59}"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6AA92-7AA1-4197-B673-619C9AE414E5}" type="slidenum">
              <a:rPr lang="en-US" smtClean="0"/>
              <a:t>‹#›</a:t>
            </a:fld>
            <a:endParaRPr lang="en-US"/>
          </a:p>
        </p:txBody>
      </p:sp>
    </p:spTree>
    <p:extLst>
      <p:ext uri="{BB962C8B-B14F-4D97-AF65-F5344CB8AC3E}">
        <p14:creationId xmlns:p14="http://schemas.microsoft.com/office/powerpoint/2010/main" val="604207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01E2B3-8577-431C-A0FD-3EA55E5FBC59}"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6AA92-7AA1-4197-B673-619C9AE414E5}" type="slidenum">
              <a:rPr lang="en-US" smtClean="0"/>
              <a:t>‹#›</a:t>
            </a:fld>
            <a:endParaRPr lang="en-US"/>
          </a:p>
        </p:txBody>
      </p:sp>
    </p:spTree>
    <p:extLst>
      <p:ext uri="{BB962C8B-B14F-4D97-AF65-F5344CB8AC3E}">
        <p14:creationId xmlns:p14="http://schemas.microsoft.com/office/powerpoint/2010/main" val="1324472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01E2B3-8577-431C-A0FD-3EA55E5FBC59}"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6AA92-7AA1-4197-B673-619C9AE414E5}" type="slidenum">
              <a:rPr lang="en-US" smtClean="0"/>
              <a:t>‹#›</a:t>
            </a:fld>
            <a:endParaRPr lang="en-US"/>
          </a:p>
        </p:txBody>
      </p:sp>
    </p:spTree>
    <p:extLst>
      <p:ext uri="{BB962C8B-B14F-4D97-AF65-F5344CB8AC3E}">
        <p14:creationId xmlns:p14="http://schemas.microsoft.com/office/powerpoint/2010/main" val="1122227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01E2B3-8577-431C-A0FD-3EA55E5FBC59}"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6AA92-7AA1-4197-B673-619C9AE414E5}" type="slidenum">
              <a:rPr lang="en-US" smtClean="0"/>
              <a:t>‹#›</a:t>
            </a:fld>
            <a:endParaRPr lang="en-US"/>
          </a:p>
        </p:txBody>
      </p:sp>
    </p:spTree>
    <p:extLst>
      <p:ext uri="{BB962C8B-B14F-4D97-AF65-F5344CB8AC3E}">
        <p14:creationId xmlns:p14="http://schemas.microsoft.com/office/powerpoint/2010/main" val="2344088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01E2B3-8577-431C-A0FD-3EA55E5FBC59}"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6AA92-7AA1-4197-B673-619C9AE414E5}" type="slidenum">
              <a:rPr lang="en-US" smtClean="0"/>
              <a:t>‹#›</a:t>
            </a:fld>
            <a:endParaRPr lang="en-US"/>
          </a:p>
        </p:txBody>
      </p:sp>
    </p:spTree>
    <p:extLst>
      <p:ext uri="{BB962C8B-B14F-4D97-AF65-F5344CB8AC3E}">
        <p14:creationId xmlns:p14="http://schemas.microsoft.com/office/powerpoint/2010/main" val="4211683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01E2B3-8577-431C-A0FD-3EA55E5FBC59}" type="datetimeFigureOut">
              <a:rPr lang="en-US" smtClean="0"/>
              <a:t>10/5/2021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C6AA92-7AA1-4197-B673-619C9AE414E5}" type="slidenum">
              <a:rPr lang="en-US" smtClean="0"/>
              <a:t>‹#›</a:t>
            </a:fld>
            <a:endParaRPr lang="en-US"/>
          </a:p>
        </p:txBody>
      </p:sp>
    </p:spTree>
    <p:extLst>
      <p:ext uri="{BB962C8B-B14F-4D97-AF65-F5344CB8AC3E}">
        <p14:creationId xmlns:p14="http://schemas.microsoft.com/office/powerpoint/2010/main" val="3510373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01E2B3-8577-431C-A0FD-3EA55E5FBC59}" type="datetimeFigureOut">
              <a:rPr lang="en-US" smtClean="0"/>
              <a:t>10/5/2021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C6AA92-7AA1-4197-B673-619C9AE414E5}" type="slidenum">
              <a:rPr lang="en-US" smtClean="0"/>
              <a:t>‹#›</a:t>
            </a:fld>
            <a:endParaRPr lang="en-US"/>
          </a:p>
        </p:txBody>
      </p:sp>
    </p:spTree>
    <p:extLst>
      <p:ext uri="{BB962C8B-B14F-4D97-AF65-F5344CB8AC3E}">
        <p14:creationId xmlns:p14="http://schemas.microsoft.com/office/powerpoint/2010/main" val="1896453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01E2B3-8577-431C-A0FD-3EA55E5FBC59}" type="datetimeFigureOut">
              <a:rPr lang="en-US" smtClean="0"/>
              <a:t>10/5/2021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C6AA92-7AA1-4197-B673-619C9AE414E5}" type="slidenum">
              <a:rPr lang="en-US" smtClean="0"/>
              <a:t>‹#›</a:t>
            </a:fld>
            <a:endParaRPr lang="en-US"/>
          </a:p>
        </p:txBody>
      </p:sp>
    </p:spTree>
    <p:extLst>
      <p:ext uri="{BB962C8B-B14F-4D97-AF65-F5344CB8AC3E}">
        <p14:creationId xmlns:p14="http://schemas.microsoft.com/office/powerpoint/2010/main" val="1779277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101E2B3-8577-431C-A0FD-3EA55E5FBC59}"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6AA92-7AA1-4197-B673-619C9AE414E5}" type="slidenum">
              <a:rPr lang="en-US" smtClean="0"/>
              <a:t>‹#›</a:t>
            </a:fld>
            <a:endParaRPr lang="en-US"/>
          </a:p>
        </p:txBody>
      </p:sp>
    </p:spTree>
    <p:extLst>
      <p:ext uri="{BB962C8B-B14F-4D97-AF65-F5344CB8AC3E}">
        <p14:creationId xmlns:p14="http://schemas.microsoft.com/office/powerpoint/2010/main" val="3519075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101E2B3-8577-431C-A0FD-3EA55E5FBC59}"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6AA92-7AA1-4197-B673-619C9AE414E5}" type="slidenum">
              <a:rPr lang="en-US" smtClean="0"/>
              <a:t>‹#›</a:t>
            </a:fld>
            <a:endParaRPr lang="en-US"/>
          </a:p>
        </p:txBody>
      </p:sp>
    </p:spTree>
    <p:extLst>
      <p:ext uri="{BB962C8B-B14F-4D97-AF65-F5344CB8AC3E}">
        <p14:creationId xmlns:p14="http://schemas.microsoft.com/office/powerpoint/2010/main" val="1675909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1E2B3-8577-431C-A0FD-3EA55E5FBC59}" type="datetimeFigureOut">
              <a:rPr lang="en-US" smtClean="0"/>
              <a:t>10/5/2021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6AA92-7AA1-4197-B673-619C9AE414E5}" type="slidenum">
              <a:rPr lang="en-US" smtClean="0"/>
              <a:t>‹#›</a:t>
            </a:fld>
            <a:endParaRPr lang="en-US"/>
          </a:p>
        </p:txBody>
      </p:sp>
    </p:spTree>
    <p:extLst>
      <p:ext uri="{BB962C8B-B14F-4D97-AF65-F5344CB8AC3E}">
        <p14:creationId xmlns:p14="http://schemas.microsoft.com/office/powerpoint/2010/main" val="1123349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E51079A-862E-48B0-B805-D92BBB6A92C7}"/>
              </a:ext>
            </a:extLst>
          </p:cNvPr>
          <p:cNvSpPr>
            <a:spLocks noGrp="1"/>
          </p:cNvSpPr>
          <p:nvPr>
            <p:ph type="title"/>
          </p:nvPr>
        </p:nvSpPr>
        <p:spPr>
          <a:xfrm>
            <a:off x="838200" y="365126"/>
            <a:ext cx="10515600" cy="815282"/>
          </a:xfrm>
        </p:spPr>
        <p:txBody>
          <a:bodyPr>
            <a:normAutofit/>
          </a:bodyPr>
          <a:lstStyle/>
          <a:p>
            <a:pPr fontAlgn="base">
              <a:spcAft>
                <a:spcPct val="0"/>
              </a:spcAft>
            </a:pPr>
            <a:r>
              <a:rPr lang="en-US" sz="2700" b="1" cap="small" dirty="0">
                <a:solidFill>
                  <a:srgbClr val="00748E"/>
                </a:solidFill>
                <a:latin typeface="Calibri" panose="020F0502020204030204" pitchFamily="34" charset="0"/>
              </a:rPr>
              <a:t>ROUND </a:t>
            </a:r>
            <a:r>
              <a:rPr lang="en-US" sz="2700" b="1" cap="small" dirty="0" smtClean="0">
                <a:solidFill>
                  <a:srgbClr val="00748E"/>
                </a:solidFill>
                <a:latin typeface="Calibri" panose="020F0502020204030204" pitchFamily="34" charset="0"/>
              </a:rPr>
              <a:t>5</a:t>
            </a:r>
            <a:endParaRPr lang="en-US" sz="2700" b="1" cap="small" dirty="0">
              <a:solidFill>
                <a:srgbClr val="00748E"/>
              </a:solidFill>
              <a:latin typeface="Calibri" panose="020F0502020204030204" pitchFamily="34" charset="0"/>
            </a:endParaRPr>
          </a:p>
        </p:txBody>
      </p:sp>
      <p:sp>
        <p:nvSpPr>
          <p:cNvPr id="7" name="Content Placeholder 6">
            <a:extLst>
              <a:ext uri="{FF2B5EF4-FFF2-40B4-BE49-F238E27FC236}">
                <a16:creationId xmlns:a16="http://schemas.microsoft.com/office/drawing/2014/main" id="{D475231D-B174-4366-8AD3-C330A5A59F8F}"/>
              </a:ext>
            </a:extLst>
          </p:cNvPr>
          <p:cNvSpPr>
            <a:spLocks noGrp="1"/>
          </p:cNvSpPr>
          <p:nvPr>
            <p:ph idx="1"/>
          </p:nvPr>
        </p:nvSpPr>
        <p:spPr>
          <a:xfrm>
            <a:off x="812800" y="1240078"/>
            <a:ext cx="10769600" cy="5038486"/>
          </a:xfrm>
        </p:spPr>
        <p:txBody>
          <a:bodyPr>
            <a:normAutofit lnSpcReduction="10000"/>
          </a:bodyPr>
          <a:lstStyle/>
          <a:p>
            <a:pPr marL="342900" marR="0" lvl="0" indent="-342900">
              <a:spcBef>
                <a:spcPts val="0"/>
              </a:spcBef>
              <a:spcAft>
                <a:spcPts val="1200"/>
              </a:spcAft>
              <a:buFont typeface="+mj-lt"/>
              <a:buAutoNum type="arabicPeriod"/>
              <a:tabLst>
                <a:tab pos="-228600" algn="l"/>
              </a:tabLst>
            </a:pPr>
            <a:r>
              <a:rPr lang="en-US" sz="2000" dirty="0" smtClean="0">
                <a:effectLst/>
                <a:latin typeface="Arial" panose="020B0604020202020204" pitchFamily="34" charset="0"/>
                <a:ea typeface="Times New Roman" panose="02020603050405020304" pitchFamily="18" charset="0"/>
                <a:cs typeface="Arial" panose="020B0604020202020204" pitchFamily="34" charset="0"/>
              </a:rPr>
              <a:t>HFAP standards require a specific document to describe the qualifications and criteria that must be met by a candidate in order for the medical staff to recommend appointment and privileges to the governing body. What is that document?</a:t>
            </a:r>
            <a:br>
              <a:rPr lang="en-US" sz="2000" dirty="0" smtClean="0">
                <a:effectLst/>
                <a:latin typeface="Arial" panose="020B0604020202020204" pitchFamily="34" charset="0"/>
                <a:ea typeface="Times New Roman" panose="02020603050405020304" pitchFamily="18" charset="0"/>
                <a:cs typeface="Arial" panose="020B0604020202020204" pitchFamily="34" charset="0"/>
              </a:rPr>
            </a:br>
            <a:endParaRPr lang="en-US" sz="2000" dirty="0" smtClean="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1200"/>
              </a:spcAft>
              <a:buFont typeface="+mj-lt"/>
              <a:buAutoNum type="arabicPeriod"/>
              <a:tabLst>
                <a:tab pos="-228600" algn="l"/>
              </a:tabLst>
            </a:pPr>
            <a:r>
              <a:rPr lang="en-US" sz="2000" dirty="0" smtClean="0">
                <a:effectLst/>
                <a:latin typeface="Arial" panose="020B0604020202020204" pitchFamily="34" charset="0"/>
                <a:ea typeface="Times New Roman" panose="02020603050405020304" pitchFamily="18" charset="0"/>
                <a:cs typeface="Arial" panose="020B0604020202020204" pitchFamily="34" charset="0"/>
              </a:rPr>
              <a:t>What date does NCQA use when assessing compliance with timeliness requirements for PSV?</a:t>
            </a:r>
            <a:br>
              <a:rPr lang="en-US" sz="2000" dirty="0" smtClean="0">
                <a:effectLst/>
                <a:latin typeface="Arial" panose="020B0604020202020204" pitchFamily="34" charset="0"/>
                <a:ea typeface="Times New Roman" panose="02020603050405020304" pitchFamily="18" charset="0"/>
                <a:cs typeface="Arial" panose="020B0604020202020204" pitchFamily="34" charset="0"/>
              </a:rPr>
            </a:br>
            <a:endParaRPr lang="en-US" sz="2000" dirty="0" smtClean="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1200"/>
              </a:spcAft>
              <a:buFont typeface="+mj-lt"/>
              <a:buAutoNum type="arabicPeriod"/>
              <a:tabLst>
                <a:tab pos="-228600" algn="l"/>
              </a:tabLst>
            </a:pPr>
            <a:r>
              <a:rPr lang="en-US" sz="2000" dirty="0" smtClean="0">
                <a:effectLst/>
                <a:latin typeface="Arial" panose="020B0604020202020204" pitchFamily="34" charset="0"/>
                <a:ea typeface="Times New Roman" panose="02020603050405020304" pitchFamily="18" charset="0"/>
                <a:cs typeface="Arial" panose="020B0604020202020204" pitchFamily="34" charset="0"/>
              </a:rPr>
              <a:t>True or False: According to The Joint Commission standards, if a medical staff appointee does not return their application in a timely fashion and the result is that the appointment will lapse, temporary privileges can be granted.</a:t>
            </a:r>
            <a:br>
              <a:rPr lang="en-US" sz="2000" dirty="0" smtClean="0">
                <a:effectLst/>
                <a:latin typeface="Arial" panose="020B0604020202020204" pitchFamily="34" charset="0"/>
                <a:ea typeface="Times New Roman" panose="02020603050405020304" pitchFamily="18" charset="0"/>
                <a:cs typeface="Arial" panose="020B0604020202020204" pitchFamily="34" charset="0"/>
              </a:rPr>
            </a:br>
            <a:endParaRPr lang="en-US" sz="2000" dirty="0" smtClean="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1200"/>
              </a:spcAft>
              <a:buFont typeface="+mj-lt"/>
              <a:buAutoNum type="arabicPeriod"/>
              <a:tabLst>
                <a:tab pos="-228600" algn="l"/>
              </a:tabLst>
            </a:pPr>
            <a:r>
              <a:rPr lang="en-US" sz="2000" dirty="0" smtClean="0">
                <a:effectLst/>
                <a:latin typeface="Arial" panose="020B0604020202020204" pitchFamily="34" charset="0"/>
                <a:ea typeface="Times New Roman" panose="02020603050405020304" pitchFamily="18" charset="0"/>
                <a:cs typeface="Arial" panose="020B0604020202020204" pitchFamily="34" charset="0"/>
              </a:rPr>
              <a:t>According to HCQIA, a hospital that fails to report adverse actions may lose its immunity up to what period of time? </a:t>
            </a:r>
            <a:br>
              <a:rPr lang="en-US" sz="2000" dirty="0" smtClean="0">
                <a:effectLst/>
                <a:latin typeface="Arial" panose="020B0604020202020204" pitchFamily="34" charset="0"/>
                <a:ea typeface="Times New Roman" panose="02020603050405020304" pitchFamily="18" charset="0"/>
                <a:cs typeface="Arial" panose="020B0604020202020204" pitchFamily="34" charset="0"/>
              </a:rPr>
            </a:br>
            <a:endParaRPr lang="en-US" sz="2000" dirty="0" smtClean="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1200"/>
              </a:spcAft>
              <a:buFont typeface="+mj-lt"/>
              <a:buAutoNum type="arabicPeriod"/>
              <a:tabLst>
                <a:tab pos="-228600" algn="l"/>
              </a:tabLst>
            </a:pPr>
            <a:r>
              <a:rPr lang="en-US" sz="2000" dirty="0" smtClean="0">
                <a:effectLst/>
                <a:latin typeface="Arial" panose="020B0604020202020204" pitchFamily="34" charset="0"/>
                <a:ea typeface="Times New Roman" panose="02020603050405020304" pitchFamily="18" charset="0"/>
                <a:cs typeface="Arial" panose="020B0604020202020204" pitchFamily="34" charset="0"/>
              </a:rPr>
              <a:t>What is the federal law that was enacted for the purpose of encouraging good faith professional review activitie</a:t>
            </a:r>
            <a:r>
              <a:rPr lang="en-US" sz="2000" dirty="0" smtClean="0">
                <a:latin typeface="Arial" panose="020B0604020202020204" pitchFamily="34" charset="0"/>
                <a:ea typeface="Times New Roman" panose="02020603050405020304" pitchFamily="18" charset="0"/>
                <a:cs typeface="Arial" panose="020B0604020202020204" pitchFamily="34" charset="0"/>
              </a:rPr>
              <a:t>s?</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5" name="Slide Number Placeholder 4">
            <a:extLst>
              <a:ext uri="{FF2B5EF4-FFF2-40B4-BE49-F238E27FC236}">
                <a16:creationId xmlns:a16="http://schemas.microsoft.com/office/drawing/2014/main" id="{692D25E7-6085-4EB5-85FB-4423B1CDEA3F}"/>
              </a:ext>
            </a:extLst>
          </p:cNvPr>
          <p:cNvSpPr>
            <a:spLocks noGrp="1"/>
          </p:cNvSpPr>
          <p:nvPr>
            <p:ph type="sldNum" sz="quarter" idx="4294967295"/>
          </p:nvPr>
        </p:nvSpPr>
        <p:spPr/>
        <p:txBody>
          <a:bodyPr/>
          <a:lstStyle/>
          <a:p>
            <a:endParaRPr lang="en-US" dirty="0"/>
          </a:p>
        </p:txBody>
      </p:sp>
    </p:spTree>
    <p:custDataLst>
      <p:tags r:id="rId1"/>
    </p:custDataLst>
    <p:extLst>
      <p:ext uri="{BB962C8B-B14F-4D97-AF65-F5344CB8AC3E}">
        <p14:creationId xmlns:p14="http://schemas.microsoft.com/office/powerpoint/2010/main" val="2653095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294</Words>
  <Application>Microsoft Office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ROUND 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ROUND 1</dc:title>
  <dc:creator>Mathis, Kat</dc:creator>
  <cp:lastModifiedBy>Mathis, Kat</cp:lastModifiedBy>
  <cp:revision>2</cp:revision>
  <dcterms:created xsi:type="dcterms:W3CDTF">2021-10-05T22:07:12Z</dcterms:created>
  <dcterms:modified xsi:type="dcterms:W3CDTF">2021-10-05T22:16:52Z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0F465E89-1E27-46E8-8EC5-4A090620F920</vt:lpwstr>
  </property>
  <property fmtid="{D5CDD505-2E9C-101B-9397-08002B2CF9AE}" pid="3" name="ArticulatePath">
    <vt:lpwstr>Presentation1</vt:lpwstr>
  </property>
</Properties>
</file>